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handoutMasterIdLst>
    <p:handoutMasterId r:id="rId33"/>
  </p:handoutMasterIdLst>
  <p:sldIdLst>
    <p:sldId id="256" r:id="rId2"/>
    <p:sldId id="292" r:id="rId3"/>
    <p:sldId id="293" r:id="rId4"/>
    <p:sldId id="294"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charset="0"/>
        <a:ea typeface="+mn-ea"/>
        <a:cs typeface="+mn-cs"/>
      </a:defRPr>
    </a:lvl1pPr>
    <a:lvl2pPr marL="457200" algn="l" rtl="0" fontAlgn="base">
      <a:spcBef>
        <a:spcPct val="0"/>
      </a:spcBef>
      <a:spcAft>
        <a:spcPct val="0"/>
      </a:spcAft>
      <a:defRPr sz="2800" kern="1200">
        <a:solidFill>
          <a:schemeClr val="tx1"/>
        </a:solidFill>
        <a:latin typeface="Times New Roman" charset="0"/>
        <a:ea typeface="+mn-ea"/>
        <a:cs typeface="+mn-cs"/>
      </a:defRPr>
    </a:lvl2pPr>
    <a:lvl3pPr marL="914400" algn="l" rtl="0" fontAlgn="base">
      <a:spcBef>
        <a:spcPct val="0"/>
      </a:spcBef>
      <a:spcAft>
        <a:spcPct val="0"/>
      </a:spcAft>
      <a:defRPr sz="2800" kern="1200">
        <a:solidFill>
          <a:schemeClr val="tx1"/>
        </a:solidFill>
        <a:latin typeface="Times New Roman" charset="0"/>
        <a:ea typeface="+mn-ea"/>
        <a:cs typeface="+mn-cs"/>
      </a:defRPr>
    </a:lvl3pPr>
    <a:lvl4pPr marL="1371600" algn="l" rtl="0" fontAlgn="base">
      <a:spcBef>
        <a:spcPct val="0"/>
      </a:spcBef>
      <a:spcAft>
        <a:spcPct val="0"/>
      </a:spcAft>
      <a:defRPr sz="2800" kern="1200">
        <a:solidFill>
          <a:schemeClr val="tx1"/>
        </a:solidFill>
        <a:latin typeface="Times New Roman" charset="0"/>
        <a:ea typeface="+mn-ea"/>
        <a:cs typeface="+mn-cs"/>
      </a:defRPr>
    </a:lvl4pPr>
    <a:lvl5pPr marL="1828800" algn="l" rtl="0" fontAlgn="base">
      <a:spcBef>
        <a:spcPct val="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2800" kern="1200">
        <a:solidFill>
          <a:schemeClr val="tx1"/>
        </a:solidFill>
        <a:latin typeface="Times New Roman" charset="0"/>
        <a:ea typeface="+mn-ea"/>
        <a:cs typeface="+mn-cs"/>
      </a:defRPr>
    </a:lvl6pPr>
    <a:lvl7pPr marL="2743200" algn="l" defTabSz="914400" rtl="0" eaLnBrk="1" latinLnBrk="0" hangingPunct="1">
      <a:defRPr sz="2800" kern="1200">
        <a:solidFill>
          <a:schemeClr val="tx1"/>
        </a:solidFill>
        <a:latin typeface="Times New Roman" charset="0"/>
        <a:ea typeface="+mn-ea"/>
        <a:cs typeface="+mn-cs"/>
      </a:defRPr>
    </a:lvl7pPr>
    <a:lvl8pPr marL="3200400" algn="l" defTabSz="914400" rtl="0" eaLnBrk="1" latinLnBrk="0" hangingPunct="1">
      <a:defRPr sz="2800" kern="1200">
        <a:solidFill>
          <a:schemeClr val="tx1"/>
        </a:solidFill>
        <a:latin typeface="Times New Roman" charset="0"/>
        <a:ea typeface="+mn-ea"/>
        <a:cs typeface="+mn-cs"/>
      </a:defRPr>
    </a:lvl8pPr>
    <a:lvl9pPr marL="3657600" algn="l" defTabSz="914400" rtl="0" eaLnBrk="1" latinLnBrk="0" hangingPunct="1">
      <a:defRPr sz="28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2323EB"/>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961" autoAdjust="0"/>
    <p:restoredTop sz="94660"/>
  </p:normalViewPr>
  <p:slideViewPr>
    <p:cSldViewPr>
      <p:cViewPr>
        <p:scale>
          <a:sx n="81" d="100"/>
          <a:sy n="81" d="100"/>
        </p:scale>
        <p:origin x="-1242" y="-3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240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240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240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1CDE0A4B-7D1A-4CB2-89D0-A8672C0D7992}" type="slidenum">
              <a:rPr lang="en-US"/>
              <a:pPr>
                <a:defRPr/>
              </a:pPr>
              <a:t>‹#›</a:t>
            </a:fld>
            <a:endParaRPr lang="en-US"/>
          </a:p>
        </p:txBody>
      </p:sp>
    </p:spTree>
    <p:extLst>
      <p:ext uri="{BB962C8B-B14F-4D97-AF65-F5344CB8AC3E}">
        <p14:creationId xmlns:p14="http://schemas.microsoft.com/office/powerpoint/2010/main" val="25467490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Bordoloi and Bock</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0192A3-216E-4FF6-AE93-87E81304EEC4}" type="slidenum">
              <a:rPr lang="en-US"/>
              <a:pPr>
                <a:defRPr/>
              </a:pPr>
              <a:t>‹#›</a:t>
            </a:fld>
            <a:endParaRPr lang="en-US"/>
          </a:p>
        </p:txBody>
      </p:sp>
    </p:spTree>
    <p:extLst>
      <p:ext uri="{BB962C8B-B14F-4D97-AF65-F5344CB8AC3E}">
        <p14:creationId xmlns:p14="http://schemas.microsoft.com/office/powerpoint/2010/main" val="356609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Bordoloi and Bock</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C53C0E-9513-45A5-85AD-A6DDE137CC44}" type="slidenum">
              <a:rPr lang="en-US"/>
              <a:pPr>
                <a:defRPr/>
              </a:pPr>
              <a:t>‹#›</a:t>
            </a:fld>
            <a:endParaRPr lang="en-US"/>
          </a:p>
        </p:txBody>
      </p:sp>
    </p:spTree>
    <p:extLst>
      <p:ext uri="{BB962C8B-B14F-4D97-AF65-F5344CB8AC3E}">
        <p14:creationId xmlns:p14="http://schemas.microsoft.com/office/powerpoint/2010/main" val="1130527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Bordoloi and Bock</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F4627B-A266-4C30-B0EE-837ACAE800AC}" type="slidenum">
              <a:rPr lang="en-US"/>
              <a:pPr>
                <a:defRPr/>
              </a:pPr>
              <a:t>‹#›</a:t>
            </a:fld>
            <a:endParaRPr lang="en-US"/>
          </a:p>
        </p:txBody>
      </p:sp>
    </p:spTree>
    <p:extLst>
      <p:ext uri="{BB962C8B-B14F-4D97-AF65-F5344CB8AC3E}">
        <p14:creationId xmlns:p14="http://schemas.microsoft.com/office/powerpoint/2010/main" val="190079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Bordoloi and Bock</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59425E-70D0-46BE-B3DA-8E2413647FE8}" type="slidenum">
              <a:rPr lang="en-US"/>
              <a:pPr>
                <a:defRPr/>
              </a:pPr>
              <a:t>‹#›</a:t>
            </a:fld>
            <a:endParaRPr lang="en-US"/>
          </a:p>
        </p:txBody>
      </p:sp>
    </p:spTree>
    <p:extLst>
      <p:ext uri="{BB962C8B-B14F-4D97-AF65-F5344CB8AC3E}">
        <p14:creationId xmlns:p14="http://schemas.microsoft.com/office/powerpoint/2010/main" val="2997183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Bordoloi and Bock</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7A8282-E26A-445D-8072-085F61B0C2C3}" type="slidenum">
              <a:rPr lang="en-US"/>
              <a:pPr>
                <a:defRPr/>
              </a:pPr>
              <a:t>‹#›</a:t>
            </a:fld>
            <a:endParaRPr lang="en-US"/>
          </a:p>
        </p:txBody>
      </p:sp>
    </p:spTree>
    <p:extLst>
      <p:ext uri="{BB962C8B-B14F-4D97-AF65-F5344CB8AC3E}">
        <p14:creationId xmlns:p14="http://schemas.microsoft.com/office/powerpoint/2010/main" val="268325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Bordoloi and Bock</a:t>
            </a:r>
            <a:endParaRPr lang="en-US">
              <a:solidFill>
                <a:schemeClr val="tx1"/>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9C3592-4A1C-40F2-B662-BD004F052D3A}" type="slidenum">
              <a:rPr lang="en-US"/>
              <a:pPr>
                <a:defRPr/>
              </a:pPr>
              <a:t>‹#›</a:t>
            </a:fld>
            <a:endParaRPr lang="en-US"/>
          </a:p>
        </p:txBody>
      </p:sp>
    </p:spTree>
    <p:extLst>
      <p:ext uri="{BB962C8B-B14F-4D97-AF65-F5344CB8AC3E}">
        <p14:creationId xmlns:p14="http://schemas.microsoft.com/office/powerpoint/2010/main" val="403667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Bordoloi and Bock</a:t>
            </a:r>
            <a:endParaRPr lang="en-US">
              <a:solidFill>
                <a:schemeClr val="tx1"/>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FDCC6A8-E94C-4F97-B305-38F6C82813D5}" type="slidenum">
              <a:rPr lang="en-US"/>
              <a:pPr>
                <a:defRPr/>
              </a:pPr>
              <a:t>‹#›</a:t>
            </a:fld>
            <a:endParaRPr lang="en-US"/>
          </a:p>
        </p:txBody>
      </p:sp>
    </p:spTree>
    <p:extLst>
      <p:ext uri="{BB962C8B-B14F-4D97-AF65-F5344CB8AC3E}">
        <p14:creationId xmlns:p14="http://schemas.microsoft.com/office/powerpoint/2010/main" val="330517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Bordoloi and Bock</a:t>
            </a:r>
            <a:endParaRPr lang="en-US">
              <a:solidFill>
                <a:schemeClr val="tx1"/>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522CE4-307A-406B-9ECB-5A3B22BF1655}" type="slidenum">
              <a:rPr lang="en-US"/>
              <a:pPr>
                <a:defRPr/>
              </a:pPr>
              <a:t>‹#›</a:t>
            </a:fld>
            <a:endParaRPr lang="en-US"/>
          </a:p>
        </p:txBody>
      </p:sp>
    </p:spTree>
    <p:extLst>
      <p:ext uri="{BB962C8B-B14F-4D97-AF65-F5344CB8AC3E}">
        <p14:creationId xmlns:p14="http://schemas.microsoft.com/office/powerpoint/2010/main" val="222742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Bordoloi and Bock</a:t>
            </a:r>
            <a:endParaRPr lang="en-US">
              <a:solidFill>
                <a:schemeClr val="tx1"/>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385381-D3C5-42A8-8F8B-2802C49200BA}" type="slidenum">
              <a:rPr lang="en-US"/>
              <a:pPr>
                <a:defRPr/>
              </a:pPr>
              <a:t>‹#›</a:t>
            </a:fld>
            <a:endParaRPr lang="en-US"/>
          </a:p>
        </p:txBody>
      </p:sp>
    </p:spTree>
    <p:extLst>
      <p:ext uri="{BB962C8B-B14F-4D97-AF65-F5344CB8AC3E}">
        <p14:creationId xmlns:p14="http://schemas.microsoft.com/office/powerpoint/2010/main" val="2799746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Bordoloi and Bock</a:t>
            </a:r>
            <a:endParaRPr lang="en-US">
              <a:solidFill>
                <a:schemeClr val="tx1"/>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76F620-A5B5-4989-9895-6EADF492D583}" type="slidenum">
              <a:rPr lang="en-US"/>
              <a:pPr>
                <a:defRPr/>
              </a:pPr>
              <a:t>‹#›</a:t>
            </a:fld>
            <a:endParaRPr lang="en-US"/>
          </a:p>
        </p:txBody>
      </p:sp>
    </p:spTree>
    <p:extLst>
      <p:ext uri="{BB962C8B-B14F-4D97-AF65-F5344CB8AC3E}">
        <p14:creationId xmlns:p14="http://schemas.microsoft.com/office/powerpoint/2010/main" val="2896930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Bordoloi and Bock</a:t>
            </a:r>
            <a:endParaRPr lang="en-US">
              <a:solidFill>
                <a:schemeClr val="tx1"/>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1FB952-A19E-4889-A75E-7B8A7BA41C5C}" type="slidenum">
              <a:rPr lang="en-US"/>
              <a:pPr>
                <a:defRPr/>
              </a:pPr>
              <a:t>‹#›</a:t>
            </a:fld>
            <a:endParaRPr lang="en-US"/>
          </a:p>
        </p:txBody>
      </p:sp>
    </p:spTree>
    <p:extLst>
      <p:ext uri="{BB962C8B-B14F-4D97-AF65-F5344CB8AC3E}">
        <p14:creationId xmlns:p14="http://schemas.microsoft.com/office/powerpoint/2010/main" val="378663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r>
              <a:rPr lang="en-US"/>
              <a:t>Bordoloi and Bock</a:t>
            </a:r>
            <a:endParaRPr lang="en-US">
              <a:solidFill>
                <a:schemeClr val="tx1"/>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35BCFB1A-E09B-40A1-9C2D-274279800A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1.png"/><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1000" y="2590800"/>
            <a:ext cx="8382000" cy="838200"/>
          </a:xfrm>
        </p:spPr>
        <p:txBody>
          <a:bodyPr/>
          <a:lstStyle/>
          <a:p>
            <a:r>
              <a:rPr lang="en-US" sz="4000" b="1" u="sng" smtClean="0"/>
              <a:t>CURSORS</a:t>
            </a:r>
          </a:p>
        </p:txBody>
      </p:sp>
      <p:sp>
        <p:nvSpPr>
          <p:cNvPr id="3"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51"/>
    </mc:Choice>
    <mc:Fallback>
      <p:transition spd="slow" advTm="6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838200" y="0"/>
            <a:ext cx="8001000" cy="838200"/>
          </a:xfrm>
        </p:spPr>
        <p:txBody>
          <a:bodyPr/>
          <a:lstStyle/>
          <a:p>
            <a:r>
              <a:rPr lang="en-US" sz="3600" b="1" u="sng" smtClean="0"/>
              <a:t>RECORD TYPES</a:t>
            </a:r>
          </a:p>
        </p:txBody>
      </p:sp>
      <p:sp>
        <p:nvSpPr>
          <p:cNvPr id="534531" name="Rectangle 3"/>
          <p:cNvSpPr>
            <a:spLocks noGrp="1" noChangeArrowheads="1"/>
          </p:cNvSpPr>
          <p:nvPr>
            <p:ph type="subTitle" idx="1"/>
          </p:nvPr>
        </p:nvSpPr>
        <p:spPr>
          <a:xfrm>
            <a:off x="152400" y="990600"/>
            <a:ext cx="8763000" cy="5105400"/>
          </a:xfrm>
        </p:spPr>
        <p:txBody>
          <a:bodyPr rtlCol="0">
            <a:normAutofit/>
          </a:bodyPr>
          <a:lstStyle/>
          <a:p>
            <a:pPr marL="781050" indent="-609600" algn="l" fontAlgn="auto">
              <a:spcAft>
                <a:spcPts val="0"/>
              </a:spcAft>
              <a:buFontTx/>
              <a:buChar char="•"/>
              <a:defRPr/>
            </a:pPr>
            <a:r>
              <a:rPr lang="en-US" sz="2800" smtClean="0"/>
              <a:t>A record is a composite data structure, which means that it is composed of more than one element.</a:t>
            </a:r>
          </a:p>
          <a:p>
            <a:pPr marL="781050" indent="-609600" algn="l" fontAlgn="auto">
              <a:spcAft>
                <a:spcPts val="0"/>
              </a:spcAft>
              <a:buFontTx/>
              <a:buChar char="•"/>
              <a:defRPr/>
            </a:pPr>
            <a:r>
              <a:rPr lang="en-US" sz="2800" smtClean="0"/>
              <a:t>Records are very much like a row of a database table, but each element of the record does not stand on its own.</a:t>
            </a:r>
          </a:p>
          <a:p>
            <a:pPr marL="781050" indent="-609600" algn="l" fontAlgn="auto">
              <a:spcAft>
                <a:spcPts val="0"/>
              </a:spcAft>
              <a:buFontTx/>
              <a:buChar char="•"/>
              <a:defRPr/>
            </a:pPr>
            <a:r>
              <a:rPr lang="en-US" sz="2800" smtClean="0"/>
              <a:t>PL/SQL supports three kinds of records:</a:t>
            </a:r>
          </a:p>
          <a:p>
            <a:pPr marL="1530350" lvl="1" indent="-533400" algn="l" fontAlgn="auto">
              <a:spcAft>
                <a:spcPts val="0"/>
              </a:spcAft>
              <a:buFontTx/>
              <a:buAutoNum type="arabicPeriod"/>
              <a:defRPr/>
            </a:pPr>
            <a:r>
              <a:rPr lang="en-US" sz="2600" smtClean="0"/>
              <a:t>Table based</a:t>
            </a:r>
          </a:p>
          <a:p>
            <a:pPr marL="1530350" lvl="1" indent="-533400" algn="l" fontAlgn="auto">
              <a:spcAft>
                <a:spcPts val="0"/>
              </a:spcAft>
              <a:buFontTx/>
              <a:buAutoNum type="arabicPeriod"/>
              <a:defRPr/>
            </a:pPr>
            <a:r>
              <a:rPr lang="en-US" sz="2600" smtClean="0"/>
              <a:t>Cursor_based,</a:t>
            </a:r>
          </a:p>
          <a:p>
            <a:pPr marL="1530350" lvl="1" indent="-533400" algn="l" fontAlgn="auto">
              <a:spcAft>
                <a:spcPts val="0"/>
              </a:spcAft>
              <a:buFontTx/>
              <a:buAutoNum type="arabicPeriod"/>
              <a:defRPr/>
            </a:pPr>
            <a:r>
              <a:rPr lang="en-US" sz="2600" smtClean="0"/>
              <a:t>Programmer-defined.</a:t>
            </a:r>
          </a:p>
          <a:p>
            <a:pPr marL="781050" indent="-609600" algn="l" fontAlgn="auto">
              <a:lnSpc>
                <a:spcPct val="90000"/>
              </a:lnSpc>
              <a:spcAft>
                <a:spcPts val="0"/>
              </a:spcAft>
              <a:buFontTx/>
              <a:buChar char="•"/>
              <a:defRPr/>
            </a:pPr>
            <a:endParaRPr lang="en-US" sz="26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288"/>
    </mc:Choice>
    <mc:Fallback>
      <p:transition spd="slow" advTm="28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838200" y="0"/>
            <a:ext cx="8001000" cy="838200"/>
          </a:xfrm>
        </p:spPr>
        <p:txBody>
          <a:bodyPr/>
          <a:lstStyle/>
          <a:p>
            <a:r>
              <a:rPr lang="en-US" sz="3600" b="1" u="sng" smtClean="0"/>
              <a:t>RECORD TYPES</a:t>
            </a:r>
          </a:p>
        </p:txBody>
      </p:sp>
      <p:sp>
        <p:nvSpPr>
          <p:cNvPr id="535555" name="Rectangle 3"/>
          <p:cNvSpPr>
            <a:spLocks noGrp="1" noChangeArrowheads="1"/>
          </p:cNvSpPr>
          <p:nvPr>
            <p:ph type="subTitle" idx="1"/>
          </p:nvPr>
        </p:nvSpPr>
        <p:spPr>
          <a:xfrm>
            <a:off x="152400" y="990600"/>
            <a:ext cx="8763000" cy="5105400"/>
          </a:xfrm>
        </p:spPr>
        <p:txBody>
          <a:bodyPr rtlCol="0">
            <a:normAutofit/>
          </a:bodyPr>
          <a:lstStyle/>
          <a:p>
            <a:pPr marL="742950" indent="-571500" algn="l" fontAlgn="auto">
              <a:spcAft>
                <a:spcPts val="0"/>
              </a:spcAft>
              <a:buFontTx/>
              <a:buChar char="•"/>
              <a:defRPr/>
            </a:pPr>
            <a:r>
              <a:rPr lang="en-US" sz="2800" smtClean="0"/>
              <a:t>A table-based record is one whose structure is drawn from the list of columns in the table. </a:t>
            </a:r>
          </a:p>
          <a:p>
            <a:pPr marL="742950" indent="-571500" algn="l" fontAlgn="auto">
              <a:spcAft>
                <a:spcPts val="0"/>
              </a:spcAft>
              <a:buFontTx/>
              <a:buChar char="•"/>
              <a:defRPr/>
            </a:pPr>
            <a:r>
              <a:rPr lang="en-US" sz="2800" smtClean="0"/>
              <a:t>A cursor-based record is one whose structure matches the elements of a predefined cursor.</a:t>
            </a:r>
          </a:p>
          <a:p>
            <a:pPr marL="742950" indent="-571500" algn="l" fontAlgn="auto">
              <a:spcAft>
                <a:spcPts val="0"/>
              </a:spcAft>
              <a:buFontTx/>
              <a:buChar char="•"/>
              <a:defRPr/>
            </a:pPr>
            <a:r>
              <a:rPr lang="en-US" sz="2800" smtClean="0"/>
              <a:t>To create a table-based or cursor_based record use the %ROWTYPE attribute.</a:t>
            </a:r>
          </a:p>
          <a:p>
            <a:pPr marL="1454150" lvl="1" indent="-457200" algn="l" fontAlgn="auto">
              <a:spcAft>
                <a:spcPts val="0"/>
              </a:spcAft>
              <a:buFont typeface="Arial" pitchFamily="34" charset="0"/>
              <a:buNone/>
              <a:defRPr/>
            </a:pPr>
            <a:r>
              <a:rPr lang="en-US" sz="2400" smtClean="0"/>
              <a:t>&lt;record_name&gt; &lt;table_name or cursor_name&gt;%ROWTYPE</a:t>
            </a:r>
          </a:p>
          <a:p>
            <a:pPr marL="742950" indent="-571500" algn="l" fontAlgn="auto">
              <a:lnSpc>
                <a:spcPct val="90000"/>
              </a:lnSpc>
              <a:spcAft>
                <a:spcPts val="0"/>
              </a:spcAft>
              <a:buFontTx/>
              <a:buChar char="•"/>
              <a:defRPr/>
            </a:pPr>
            <a:endParaRPr lang="en-US" sz="14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433"/>
    </mc:Choice>
    <mc:Fallback>
      <p:transition spd="slow" advTm="29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838200" y="0"/>
            <a:ext cx="8001000" cy="838200"/>
          </a:xfrm>
        </p:spPr>
        <p:txBody>
          <a:bodyPr/>
          <a:lstStyle/>
          <a:p>
            <a:pPr algn="l"/>
            <a:r>
              <a:rPr lang="en-US" sz="3200" b="1" u="sng" smtClean="0"/>
              <a:t>Example</a:t>
            </a:r>
          </a:p>
        </p:txBody>
      </p:sp>
      <p:sp>
        <p:nvSpPr>
          <p:cNvPr id="536579" name="Rectangle 3"/>
          <p:cNvSpPr>
            <a:spLocks noGrp="1" noChangeArrowheads="1"/>
          </p:cNvSpPr>
          <p:nvPr>
            <p:ph type="subTitle" idx="1"/>
          </p:nvPr>
        </p:nvSpPr>
        <p:spPr>
          <a:xfrm>
            <a:off x="0" y="762000"/>
            <a:ext cx="9144000" cy="5334000"/>
          </a:xfrm>
        </p:spPr>
        <p:txBody>
          <a:bodyPr rtlCol="0">
            <a:normAutofit/>
          </a:bodyPr>
          <a:lstStyle/>
          <a:p>
            <a:pPr marL="742950" indent="-571500" algn="l" fontAlgn="auto">
              <a:spcAft>
                <a:spcPts val="0"/>
              </a:spcAft>
              <a:buFont typeface="Arial" pitchFamily="34" charset="0"/>
              <a:buNone/>
              <a:defRPr/>
            </a:pPr>
            <a:r>
              <a:rPr lang="en-US" sz="2000" smtClean="0"/>
              <a:t>DECLARE</a:t>
            </a:r>
          </a:p>
          <a:p>
            <a:pPr marL="742950" indent="-571500" algn="l" fontAlgn="auto">
              <a:spcAft>
                <a:spcPts val="0"/>
              </a:spcAft>
              <a:buFont typeface="Arial" pitchFamily="34" charset="0"/>
              <a:buNone/>
              <a:defRPr/>
            </a:pPr>
            <a:r>
              <a:rPr lang="en-US" sz="2000" smtClean="0"/>
              <a:t>	vr_student student%ROWTYPE;</a:t>
            </a:r>
          </a:p>
          <a:p>
            <a:pPr marL="742950" indent="-571500" algn="l" fontAlgn="auto">
              <a:spcAft>
                <a:spcPts val="0"/>
              </a:spcAft>
              <a:buFont typeface="Arial" pitchFamily="34" charset="0"/>
              <a:buNone/>
              <a:defRPr/>
            </a:pPr>
            <a:r>
              <a:rPr lang="en-US" sz="2000" smtClean="0"/>
              <a:t>BEGIN</a:t>
            </a:r>
          </a:p>
          <a:p>
            <a:pPr marL="742950" indent="-571500" algn="l" fontAlgn="auto">
              <a:spcAft>
                <a:spcPts val="0"/>
              </a:spcAft>
              <a:buFont typeface="Arial" pitchFamily="34" charset="0"/>
              <a:buNone/>
              <a:defRPr/>
            </a:pPr>
            <a:r>
              <a:rPr lang="en-US" sz="2000" smtClean="0"/>
              <a:t>	SELECT *</a:t>
            </a:r>
          </a:p>
          <a:p>
            <a:pPr marL="742950" indent="-571500" algn="l" fontAlgn="auto">
              <a:spcAft>
                <a:spcPts val="0"/>
              </a:spcAft>
              <a:buFont typeface="Arial" pitchFamily="34" charset="0"/>
              <a:buNone/>
              <a:defRPr/>
            </a:pPr>
            <a:r>
              <a:rPr lang="en-US" sz="2000" smtClean="0"/>
              <a:t>	INTO vr_student</a:t>
            </a:r>
          </a:p>
          <a:p>
            <a:pPr marL="742950" indent="-571500" algn="l" fontAlgn="auto">
              <a:spcAft>
                <a:spcPts val="0"/>
              </a:spcAft>
              <a:buFont typeface="Arial" pitchFamily="34" charset="0"/>
              <a:buNone/>
              <a:defRPr/>
            </a:pPr>
            <a:r>
              <a:rPr lang="en-US" sz="2000" smtClean="0"/>
              <a:t>	FROM student</a:t>
            </a:r>
          </a:p>
          <a:p>
            <a:pPr marL="742950" indent="-571500" algn="l" fontAlgn="auto">
              <a:spcAft>
                <a:spcPts val="0"/>
              </a:spcAft>
              <a:buFont typeface="Arial" pitchFamily="34" charset="0"/>
              <a:buNone/>
              <a:defRPr/>
            </a:pPr>
            <a:r>
              <a:rPr lang="en-US" sz="2000" smtClean="0"/>
              <a:t>	WHERE student_id = 156;</a:t>
            </a:r>
          </a:p>
          <a:p>
            <a:pPr marL="742950" indent="-571500" algn="l" fontAlgn="auto">
              <a:spcAft>
                <a:spcPts val="0"/>
              </a:spcAft>
              <a:buFont typeface="Arial" pitchFamily="34" charset="0"/>
              <a:buNone/>
              <a:defRPr/>
            </a:pPr>
            <a:r>
              <a:rPr lang="en-US" sz="2000" smtClean="0"/>
              <a:t>	DBMS_OUTPUT.PUT_LINE (vr_student.first_name||‘ ’||vr_student.last_name|| ‘ has an ID of 156’);</a:t>
            </a:r>
          </a:p>
          <a:p>
            <a:pPr marL="742950" indent="-571500" algn="l" fontAlgn="auto">
              <a:spcAft>
                <a:spcPts val="0"/>
              </a:spcAft>
              <a:buFont typeface="Arial" pitchFamily="34" charset="0"/>
              <a:buNone/>
              <a:defRPr/>
            </a:pPr>
            <a:r>
              <a:rPr lang="en-US" sz="2000" smtClean="0"/>
              <a:t>EXCEPTION</a:t>
            </a:r>
          </a:p>
          <a:p>
            <a:pPr marL="742950" indent="-571500" algn="l" fontAlgn="auto">
              <a:spcAft>
                <a:spcPts val="0"/>
              </a:spcAft>
              <a:buFont typeface="Arial" pitchFamily="34" charset="0"/>
              <a:buNone/>
              <a:defRPr/>
            </a:pPr>
            <a:r>
              <a:rPr lang="en-US" sz="2000" smtClean="0"/>
              <a:t>	WHEN no_data_found</a:t>
            </a:r>
          </a:p>
          <a:p>
            <a:pPr marL="742950" indent="-571500" algn="l" fontAlgn="auto">
              <a:spcAft>
                <a:spcPts val="0"/>
              </a:spcAft>
              <a:buFont typeface="Arial" pitchFamily="34" charset="0"/>
              <a:buNone/>
              <a:defRPr/>
            </a:pPr>
            <a:r>
              <a:rPr lang="en-US" sz="2000" smtClean="0"/>
              <a:t>	THEN</a:t>
            </a:r>
          </a:p>
          <a:p>
            <a:pPr marL="742950" indent="-571500" algn="l" fontAlgn="auto">
              <a:spcAft>
                <a:spcPts val="0"/>
              </a:spcAft>
              <a:buFont typeface="Arial" pitchFamily="34" charset="0"/>
              <a:buNone/>
              <a:defRPr/>
            </a:pPr>
            <a:r>
              <a:rPr lang="en-US" sz="2000" smtClean="0"/>
              <a:t>	RAISE_APPLICATION_ERROR(-2001,‘The Student’||‘is not in the database’);</a:t>
            </a:r>
          </a:p>
          <a:p>
            <a:pPr marL="742950" indent="-571500" algn="l" fontAlgn="auto">
              <a:spcAft>
                <a:spcPts val="0"/>
              </a:spcAft>
              <a:buFont typeface="Arial" pitchFamily="34" charset="0"/>
              <a:buNone/>
              <a:defRPr/>
            </a:pPr>
            <a:r>
              <a:rPr lang="en-US" sz="2000" smtClean="0"/>
              <a:t>END;</a:t>
            </a:r>
          </a:p>
          <a:p>
            <a:pPr marL="742950" indent="-571500" algn="l" fontAlgn="auto">
              <a:lnSpc>
                <a:spcPct val="90000"/>
              </a:lnSpc>
              <a:spcAft>
                <a:spcPts val="0"/>
              </a:spcAft>
              <a:buFontTx/>
              <a:buChar char="•"/>
              <a:defRPr/>
            </a:pPr>
            <a:endParaRPr lang="en-US" sz="10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459"/>
    </mc:Choice>
    <mc:Fallback>
      <p:transition spd="slow" advTm="46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838200" y="0"/>
            <a:ext cx="8001000" cy="838200"/>
          </a:xfrm>
        </p:spPr>
        <p:txBody>
          <a:bodyPr/>
          <a:lstStyle/>
          <a:p>
            <a:r>
              <a:rPr lang="en-US" sz="3600" b="1" u="sng" smtClean="0"/>
              <a:t>OPENING A CURSOR</a:t>
            </a:r>
          </a:p>
        </p:txBody>
      </p:sp>
      <p:sp>
        <p:nvSpPr>
          <p:cNvPr id="537603" name="Rectangle 3"/>
          <p:cNvSpPr>
            <a:spLocks noGrp="1" noChangeArrowheads="1"/>
          </p:cNvSpPr>
          <p:nvPr>
            <p:ph type="subTitle" idx="1"/>
          </p:nvPr>
        </p:nvSpPr>
        <p:spPr>
          <a:xfrm>
            <a:off x="0" y="762000"/>
            <a:ext cx="9144000" cy="5334000"/>
          </a:xfrm>
        </p:spPr>
        <p:txBody>
          <a:bodyPr rtlCol="0">
            <a:normAutofit/>
          </a:bodyPr>
          <a:lstStyle/>
          <a:p>
            <a:pPr marL="781050" indent="-609600" algn="l" fontAlgn="auto">
              <a:spcAft>
                <a:spcPts val="0"/>
              </a:spcAft>
              <a:buFontTx/>
              <a:buChar char="•"/>
              <a:defRPr/>
            </a:pPr>
            <a:r>
              <a:rPr lang="en-US" sz="2800" smtClean="0"/>
              <a:t>The next step in controlling an explicit cursor is to open it. When the Open cursor statement is processed, the following four actions will take place automatically:</a:t>
            </a:r>
          </a:p>
          <a:p>
            <a:pPr marL="1530350" lvl="1" indent="-533400" algn="l" fontAlgn="auto">
              <a:spcAft>
                <a:spcPts val="0"/>
              </a:spcAft>
              <a:buFontTx/>
              <a:buAutoNum type="arabicPeriod"/>
              <a:defRPr/>
            </a:pPr>
            <a:r>
              <a:rPr lang="en-US" sz="2400" smtClean="0"/>
              <a:t>The variables (including bind variables) in the WHERE clause are examined.</a:t>
            </a:r>
          </a:p>
          <a:p>
            <a:pPr marL="1530350" lvl="1" indent="-533400" algn="l" fontAlgn="auto">
              <a:spcAft>
                <a:spcPts val="0"/>
              </a:spcAft>
              <a:buFontTx/>
              <a:buAutoNum type="arabicPeriod"/>
              <a:defRPr/>
            </a:pPr>
            <a:r>
              <a:rPr lang="en-US" sz="2400" smtClean="0"/>
              <a:t>Based on the values of the variables, the active set is determined and the PL/SQL engine executes the query for that cursor. Variables are examined at cursor open time only.</a:t>
            </a:r>
          </a:p>
          <a:p>
            <a:pPr marL="1530350" lvl="1" indent="-533400" algn="l" fontAlgn="auto">
              <a:spcAft>
                <a:spcPts val="0"/>
              </a:spcAft>
              <a:buFontTx/>
              <a:buAutoNum type="arabicPeriod"/>
              <a:defRPr/>
            </a:pPr>
            <a:r>
              <a:rPr lang="en-US" sz="2400" smtClean="0"/>
              <a:t>The PL/SQL engine identifies the active set of data—the rows from all involved tables that meet the WHERE clause criteria.</a:t>
            </a:r>
          </a:p>
          <a:p>
            <a:pPr marL="1530350" lvl="1" indent="-533400" algn="l" fontAlgn="auto">
              <a:spcAft>
                <a:spcPts val="0"/>
              </a:spcAft>
              <a:buFontTx/>
              <a:buAutoNum type="arabicPeriod"/>
              <a:defRPr/>
            </a:pPr>
            <a:r>
              <a:rPr lang="en-US" sz="2400" smtClean="0"/>
              <a:t>The active set pointer is set to the first row. </a:t>
            </a:r>
          </a:p>
          <a:p>
            <a:pPr marL="781050" indent="-609600" algn="l" fontAlgn="auto">
              <a:lnSpc>
                <a:spcPct val="90000"/>
              </a:lnSpc>
              <a:spcAft>
                <a:spcPts val="0"/>
              </a:spcAft>
              <a:buFontTx/>
              <a:buChar char="•"/>
              <a:defRPr/>
            </a:pPr>
            <a:endParaRPr lang="en-US" sz="14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110"/>
    </mc:Choice>
    <mc:Fallback>
      <p:transition spd="slow" advTm="54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838200" y="0"/>
            <a:ext cx="8001000" cy="838200"/>
          </a:xfrm>
        </p:spPr>
        <p:txBody>
          <a:bodyPr/>
          <a:lstStyle/>
          <a:p>
            <a:r>
              <a:rPr lang="en-US" sz="3600" b="1" u="sng" smtClean="0"/>
              <a:t>OPENING A CURSOR</a:t>
            </a:r>
          </a:p>
        </p:txBody>
      </p:sp>
      <p:sp>
        <p:nvSpPr>
          <p:cNvPr id="538627" name="Rectangle 3"/>
          <p:cNvSpPr>
            <a:spLocks noGrp="1" noChangeArrowheads="1"/>
          </p:cNvSpPr>
          <p:nvPr>
            <p:ph type="subTitle" idx="1"/>
          </p:nvPr>
        </p:nvSpPr>
        <p:spPr>
          <a:xfrm>
            <a:off x="152400" y="990600"/>
            <a:ext cx="8763000" cy="5105400"/>
          </a:xfrm>
        </p:spPr>
        <p:txBody>
          <a:bodyPr rtlCol="0">
            <a:normAutofit/>
          </a:bodyPr>
          <a:lstStyle/>
          <a:p>
            <a:pPr marL="742950" indent="-571500" algn="l" fontAlgn="auto">
              <a:spcAft>
                <a:spcPts val="0"/>
              </a:spcAft>
              <a:buFontTx/>
              <a:buChar char="•"/>
              <a:defRPr/>
            </a:pPr>
            <a:r>
              <a:rPr lang="en-US" sz="2800" smtClean="0"/>
              <a:t>The syntax for opening a cursor is:</a:t>
            </a:r>
          </a:p>
          <a:p>
            <a:pPr marL="742950" indent="-571500" algn="l" fontAlgn="auto">
              <a:spcAft>
                <a:spcPts val="0"/>
              </a:spcAft>
              <a:buFont typeface="Arial" pitchFamily="34" charset="0"/>
              <a:buNone/>
              <a:defRPr/>
            </a:pPr>
            <a:r>
              <a:rPr lang="en-US" sz="2800" smtClean="0"/>
              <a:t>			OPEN cursor_name;</a:t>
            </a:r>
          </a:p>
          <a:p>
            <a:pPr marL="742950" indent="-571500" algn="l" fontAlgn="auto">
              <a:lnSpc>
                <a:spcPct val="90000"/>
              </a:lnSpc>
              <a:spcAft>
                <a:spcPts val="0"/>
              </a:spcAft>
              <a:buFontTx/>
              <a:buChar char="•"/>
              <a:defRPr/>
            </a:pPr>
            <a:endParaRPr lang="en-US" sz="14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21"/>
    </mc:Choice>
    <mc:Fallback>
      <p:transition spd="slow" advTm="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838200" y="0"/>
            <a:ext cx="8001000" cy="838200"/>
          </a:xfrm>
        </p:spPr>
        <p:txBody>
          <a:bodyPr/>
          <a:lstStyle/>
          <a:p>
            <a:r>
              <a:rPr lang="en-US" sz="3600" b="1" u="sng" smtClean="0"/>
              <a:t>FETCHING ROWS IN A CURSOR</a:t>
            </a:r>
          </a:p>
        </p:txBody>
      </p:sp>
      <p:sp>
        <p:nvSpPr>
          <p:cNvPr id="539651" name="Rectangle 3"/>
          <p:cNvSpPr>
            <a:spLocks noGrp="1" noChangeArrowheads="1"/>
          </p:cNvSpPr>
          <p:nvPr>
            <p:ph type="subTitle" idx="1"/>
          </p:nvPr>
        </p:nvSpPr>
        <p:spPr>
          <a:xfrm>
            <a:off x="152400" y="990600"/>
            <a:ext cx="8763000" cy="5105400"/>
          </a:xfrm>
        </p:spPr>
        <p:txBody>
          <a:bodyPr rtlCol="0">
            <a:normAutofit/>
          </a:bodyPr>
          <a:lstStyle/>
          <a:p>
            <a:pPr marL="742950" indent="-571500" algn="l" fontAlgn="auto">
              <a:spcAft>
                <a:spcPts val="0"/>
              </a:spcAft>
              <a:buFontTx/>
              <a:buChar char="•"/>
              <a:defRPr/>
            </a:pPr>
            <a:r>
              <a:rPr lang="en-US" sz="2800" smtClean="0"/>
              <a:t>After the cursor has been declared and opened, you can then retrieve data from the cursor.</a:t>
            </a:r>
          </a:p>
          <a:p>
            <a:pPr marL="742950" indent="-571500" algn="l" fontAlgn="auto">
              <a:spcAft>
                <a:spcPts val="0"/>
              </a:spcAft>
              <a:buFontTx/>
              <a:buChar char="•"/>
              <a:defRPr/>
            </a:pPr>
            <a:r>
              <a:rPr lang="en-US" sz="2800" smtClean="0"/>
              <a:t>The process of getting the data from the cursor is referred to as fetching the cursor. </a:t>
            </a:r>
          </a:p>
          <a:p>
            <a:pPr marL="742950" indent="-571500" algn="l" fontAlgn="auto">
              <a:spcAft>
                <a:spcPts val="0"/>
              </a:spcAft>
              <a:buFontTx/>
              <a:buChar char="•"/>
              <a:defRPr/>
            </a:pPr>
            <a:r>
              <a:rPr lang="en-US" sz="2800" smtClean="0"/>
              <a:t>There are two methods of fetching a cursor, done with the following command:</a:t>
            </a:r>
          </a:p>
          <a:p>
            <a:pPr marL="2136775" lvl="2" indent="-568325" algn="l" fontAlgn="auto">
              <a:spcAft>
                <a:spcPts val="0"/>
              </a:spcAft>
              <a:buFont typeface="Arial" pitchFamily="34" charset="0"/>
              <a:buNone/>
              <a:defRPr/>
            </a:pPr>
            <a:r>
              <a:rPr lang="en-US" sz="2800" smtClean="0"/>
              <a:t>FETCH cursor_name INTO PL/SQL variables;</a:t>
            </a:r>
          </a:p>
          <a:p>
            <a:pPr marL="2136775" lvl="2" indent="-568325" algn="l" fontAlgn="auto">
              <a:spcAft>
                <a:spcPts val="0"/>
              </a:spcAft>
              <a:buFont typeface="Arial" pitchFamily="34" charset="0"/>
              <a:buNone/>
              <a:defRPr/>
            </a:pPr>
            <a:r>
              <a:rPr lang="en-US" sz="2800" smtClean="0"/>
              <a:t>or</a:t>
            </a:r>
          </a:p>
          <a:p>
            <a:pPr marL="2136775" lvl="2" indent="-568325" algn="l" fontAlgn="auto">
              <a:spcAft>
                <a:spcPts val="0"/>
              </a:spcAft>
              <a:buFont typeface="Arial" pitchFamily="34" charset="0"/>
              <a:buNone/>
              <a:defRPr/>
            </a:pPr>
            <a:r>
              <a:rPr lang="en-US" sz="2800" smtClean="0"/>
              <a:t>FETCH cursor_name INTO PL/SQL record;</a:t>
            </a: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948"/>
    </mc:Choice>
    <mc:Fallback>
      <p:transition spd="slow" advTm="31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838200" y="0"/>
            <a:ext cx="8001000" cy="838200"/>
          </a:xfrm>
        </p:spPr>
        <p:txBody>
          <a:bodyPr/>
          <a:lstStyle/>
          <a:p>
            <a:r>
              <a:rPr lang="en-US" sz="3600" b="1" u="sng" smtClean="0"/>
              <a:t>FETCHING ROWS IN A CURSOR</a:t>
            </a:r>
          </a:p>
        </p:txBody>
      </p:sp>
      <p:sp>
        <p:nvSpPr>
          <p:cNvPr id="540675" name="Rectangle 3"/>
          <p:cNvSpPr>
            <a:spLocks noGrp="1" noChangeArrowheads="1"/>
          </p:cNvSpPr>
          <p:nvPr>
            <p:ph type="subTitle" idx="1"/>
          </p:nvPr>
        </p:nvSpPr>
        <p:spPr>
          <a:xfrm>
            <a:off x="152400" y="990600"/>
            <a:ext cx="8763000" cy="5105400"/>
          </a:xfrm>
        </p:spPr>
        <p:txBody>
          <a:bodyPr rtlCol="0">
            <a:normAutofit/>
          </a:bodyPr>
          <a:lstStyle/>
          <a:p>
            <a:pPr marL="781050" indent="-609600" algn="l" fontAlgn="auto">
              <a:spcAft>
                <a:spcPts val="0"/>
              </a:spcAft>
              <a:buFontTx/>
              <a:buChar char="•"/>
              <a:defRPr/>
            </a:pPr>
            <a:r>
              <a:rPr lang="en-US" sz="2800" smtClean="0"/>
              <a:t>When the cursor is fetched the following occurs:</a:t>
            </a:r>
          </a:p>
          <a:p>
            <a:pPr marL="781050" indent="-609600" algn="l" fontAlgn="auto">
              <a:spcAft>
                <a:spcPts val="0"/>
              </a:spcAft>
              <a:buFontTx/>
              <a:buAutoNum type="arabicPeriod"/>
              <a:defRPr/>
            </a:pPr>
            <a:r>
              <a:rPr lang="en-US" sz="2600" smtClean="0"/>
              <a:t>The fetch command is used to retrieve one row at a time from the active set. This is generally done inside a loop. The values of each row in the active set can then be stored into the corresponding variables or PL/SQL record one at a time, performing operations on each one successively.</a:t>
            </a:r>
          </a:p>
          <a:p>
            <a:pPr marL="781050" indent="-609600" algn="l" fontAlgn="auto">
              <a:spcAft>
                <a:spcPts val="0"/>
              </a:spcAft>
              <a:buFontTx/>
              <a:buAutoNum type="arabicPeriod"/>
              <a:defRPr/>
            </a:pPr>
            <a:r>
              <a:rPr lang="en-US" sz="2600" smtClean="0"/>
              <a:t>After each FETCH, the active set pointer is moved forward to the next row. Thus, each fetch will return successive rows of the active set, until the entire set is returned. The last FETCH will not assign values to the output variables; they will still contain their prior values.</a:t>
            </a: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455"/>
    </mc:Choice>
    <mc:Fallback>
      <p:transition spd="slow" advTm="56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381000" y="-152400"/>
            <a:ext cx="8001000" cy="838200"/>
          </a:xfrm>
        </p:spPr>
        <p:txBody>
          <a:bodyPr/>
          <a:lstStyle/>
          <a:p>
            <a:pPr algn="l"/>
            <a:r>
              <a:rPr lang="en-US" sz="3600" b="1" u="sng" smtClean="0"/>
              <a:t>Example</a:t>
            </a:r>
          </a:p>
        </p:txBody>
      </p:sp>
      <p:sp>
        <p:nvSpPr>
          <p:cNvPr id="541699" name="Rectangle 3"/>
          <p:cNvSpPr>
            <a:spLocks noGrp="1" noChangeArrowheads="1"/>
          </p:cNvSpPr>
          <p:nvPr>
            <p:ph type="subTitle" idx="1"/>
          </p:nvPr>
        </p:nvSpPr>
        <p:spPr>
          <a:xfrm>
            <a:off x="152400" y="685800"/>
            <a:ext cx="8763000" cy="5791200"/>
          </a:xfrm>
        </p:spPr>
        <p:txBody>
          <a:bodyPr rtlCol="0">
            <a:normAutofit lnSpcReduction="10000"/>
          </a:bodyPr>
          <a:lstStyle/>
          <a:p>
            <a:pPr marL="1530350" lvl="1" indent="-533400" algn="l" fontAlgn="auto">
              <a:spcAft>
                <a:spcPts val="0"/>
              </a:spcAft>
              <a:buFont typeface="Arial" pitchFamily="34" charset="0"/>
              <a:buNone/>
              <a:defRPr/>
            </a:pPr>
            <a:r>
              <a:rPr lang="en-US" sz="2400" smtClean="0"/>
              <a:t>DECLARE</a:t>
            </a:r>
          </a:p>
          <a:p>
            <a:pPr marL="1530350" lvl="1" indent="-533400" algn="l" fontAlgn="auto">
              <a:spcAft>
                <a:spcPts val="0"/>
              </a:spcAft>
              <a:buFont typeface="Arial" pitchFamily="34" charset="0"/>
              <a:buNone/>
              <a:defRPr/>
            </a:pPr>
            <a:r>
              <a:rPr lang="en-US" sz="2400" smtClean="0"/>
              <a:t>	CURSOR c_zip IS</a:t>
            </a:r>
          </a:p>
          <a:p>
            <a:pPr marL="1530350" lvl="1" indent="-533400" algn="l" fontAlgn="auto">
              <a:spcAft>
                <a:spcPts val="0"/>
              </a:spcAft>
              <a:buFont typeface="Arial" pitchFamily="34" charset="0"/>
              <a:buNone/>
              <a:defRPr/>
            </a:pPr>
            <a:r>
              <a:rPr lang="en-US" sz="2400" smtClean="0"/>
              <a:t>	SELECT *</a:t>
            </a:r>
          </a:p>
          <a:p>
            <a:pPr marL="1530350" lvl="1" indent="-533400" algn="l" fontAlgn="auto">
              <a:spcAft>
                <a:spcPts val="0"/>
              </a:spcAft>
              <a:buFont typeface="Arial" pitchFamily="34" charset="0"/>
              <a:buNone/>
              <a:defRPr/>
            </a:pPr>
            <a:r>
              <a:rPr lang="en-US" sz="2400" smtClean="0"/>
              <a:t>	FROM zipcode;</a:t>
            </a:r>
          </a:p>
          <a:p>
            <a:pPr marL="1530350" lvl="1" indent="-533400" algn="l" fontAlgn="auto">
              <a:spcAft>
                <a:spcPts val="0"/>
              </a:spcAft>
              <a:buFont typeface="Arial" pitchFamily="34" charset="0"/>
              <a:buNone/>
              <a:defRPr/>
            </a:pPr>
            <a:r>
              <a:rPr lang="en-US" sz="2400" smtClean="0"/>
              <a:t>	vr_zip c_zip%ROWTYPE;</a:t>
            </a:r>
          </a:p>
          <a:p>
            <a:pPr marL="1530350" lvl="1" indent="-533400" algn="l" fontAlgn="auto">
              <a:spcAft>
                <a:spcPts val="0"/>
              </a:spcAft>
              <a:buFont typeface="Arial" pitchFamily="34" charset="0"/>
              <a:buNone/>
              <a:defRPr/>
            </a:pPr>
            <a:r>
              <a:rPr lang="en-US" sz="2400" smtClean="0"/>
              <a:t>BEGIN</a:t>
            </a:r>
          </a:p>
          <a:p>
            <a:pPr marL="1530350" lvl="1" indent="-533400" algn="l" fontAlgn="auto">
              <a:spcAft>
                <a:spcPts val="0"/>
              </a:spcAft>
              <a:buFont typeface="Arial" pitchFamily="34" charset="0"/>
              <a:buNone/>
              <a:defRPr/>
            </a:pPr>
            <a:r>
              <a:rPr lang="en-US" sz="2400" smtClean="0"/>
              <a:t>	OPEN c_zipcode;</a:t>
            </a:r>
          </a:p>
          <a:p>
            <a:pPr marL="1530350" lvl="1" indent="-533400" algn="l" fontAlgn="auto">
              <a:spcAft>
                <a:spcPts val="0"/>
              </a:spcAft>
              <a:buFont typeface="Arial" pitchFamily="34" charset="0"/>
              <a:buNone/>
              <a:defRPr/>
            </a:pPr>
            <a:r>
              <a:rPr lang="en-US" sz="2400" i="1" smtClean="0"/>
              <a:t>	LOOP</a:t>
            </a:r>
          </a:p>
          <a:p>
            <a:pPr marL="1530350" lvl="1" indent="-533400" algn="l" fontAlgn="auto">
              <a:spcAft>
                <a:spcPts val="0"/>
              </a:spcAft>
              <a:buFont typeface="Arial" pitchFamily="34" charset="0"/>
              <a:buNone/>
              <a:defRPr/>
            </a:pPr>
            <a:r>
              <a:rPr lang="en-US" sz="2400" smtClean="0"/>
              <a:t>	FETCH c_zip INTO vr_zip;</a:t>
            </a:r>
          </a:p>
          <a:p>
            <a:pPr marL="1530350" lvl="1" indent="-533400" algn="l" fontAlgn="auto">
              <a:spcAft>
                <a:spcPts val="0"/>
              </a:spcAft>
              <a:buFont typeface="Arial" pitchFamily="34" charset="0"/>
              <a:buNone/>
              <a:defRPr/>
            </a:pPr>
            <a:r>
              <a:rPr lang="en-US" sz="2400" i="1" smtClean="0"/>
              <a:t>	EXIT WHEN c_zip%NOTFOUND;</a:t>
            </a:r>
          </a:p>
          <a:p>
            <a:pPr marL="1530350" lvl="1" indent="-533400" algn="l" fontAlgn="auto">
              <a:spcAft>
                <a:spcPts val="0"/>
              </a:spcAft>
              <a:buFont typeface="Arial" pitchFamily="34" charset="0"/>
              <a:buNone/>
              <a:defRPr/>
            </a:pPr>
            <a:r>
              <a:rPr lang="en-US" sz="2400" smtClean="0"/>
              <a:t>	DBMS_OUTPUT.PUT_LINE(vr_zip.zipcode||</a:t>
            </a:r>
          </a:p>
          <a:p>
            <a:pPr marL="1530350" lvl="1" indent="-533400" algn="l" fontAlgn="auto">
              <a:spcAft>
                <a:spcPts val="0"/>
              </a:spcAft>
              <a:buFont typeface="Arial" pitchFamily="34" charset="0"/>
              <a:buNone/>
              <a:defRPr/>
            </a:pPr>
            <a:r>
              <a:rPr lang="en-US" sz="2400" smtClean="0"/>
              <a:t>	‘ ’||vr_zip.city||‘ ’||vr_zip.state);</a:t>
            </a:r>
          </a:p>
          <a:p>
            <a:pPr marL="1530350" lvl="1" indent="-533400" algn="l" fontAlgn="auto">
              <a:spcAft>
                <a:spcPts val="0"/>
              </a:spcAft>
              <a:buFont typeface="Arial" pitchFamily="34" charset="0"/>
              <a:buNone/>
              <a:defRPr/>
            </a:pPr>
            <a:r>
              <a:rPr lang="en-US" sz="2400" smtClean="0"/>
              <a:t>	END LOOP;</a:t>
            </a:r>
          </a:p>
          <a:p>
            <a:pPr marL="1530350" lvl="1" indent="-533400" algn="l" fontAlgn="auto">
              <a:spcAft>
                <a:spcPts val="0"/>
              </a:spcAft>
              <a:buFont typeface="Arial" pitchFamily="34" charset="0"/>
              <a:buNone/>
              <a:defRPr/>
            </a:pPr>
            <a:r>
              <a:rPr lang="en-US" sz="2400" smtClean="0"/>
              <a:t>...</a:t>
            </a:r>
          </a:p>
          <a:p>
            <a:pPr marL="1530350" lvl="1" indent="-533400" algn="l" fontAlgn="auto">
              <a:spcAft>
                <a:spcPts val="0"/>
              </a:spcAft>
              <a:buFontTx/>
              <a:buChar char="–"/>
              <a:defRPr/>
            </a:pPr>
            <a:endParaRPr lang="en-US" sz="20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903"/>
    </mc:Choice>
    <mc:Fallback>
      <p:transition spd="slow" advTm="40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838200" y="0"/>
            <a:ext cx="8001000" cy="838200"/>
          </a:xfrm>
        </p:spPr>
        <p:txBody>
          <a:bodyPr/>
          <a:lstStyle/>
          <a:p>
            <a:r>
              <a:rPr lang="en-US" sz="3600" b="1" u="sng" smtClean="0"/>
              <a:t>CLOSING A CURSOR</a:t>
            </a:r>
          </a:p>
        </p:txBody>
      </p:sp>
      <p:sp>
        <p:nvSpPr>
          <p:cNvPr id="542723" name="Rectangle 3"/>
          <p:cNvSpPr>
            <a:spLocks noGrp="1" noChangeArrowheads="1"/>
          </p:cNvSpPr>
          <p:nvPr>
            <p:ph type="subTitle" idx="1"/>
          </p:nvPr>
        </p:nvSpPr>
        <p:spPr>
          <a:xfrm>
            <a:off x="152400" y="990600"/>
            <a:ext cx="8763000" cy="5105400"/>
          </a:xfrm>
        </p:spPr>
        <p:txBody>
          <a:bodyPr rtlCol="0">
            <a:normAutofit lnSpcReduction="10000"/>
          </a:bodyPr>
          <a:lstStyle/>
          <a:p>
            <a:pPr marL="781050" indent="-609600" algn="l" fontAlgn="auto">
              <a:spcAft>
                <a:spcPts val="0"/>
              </a:spcAft>
              <a:buFontTx/>
              <a:buChar char="•"/>
              <a:defRPr/>
            </a:pPr>
            <a:r>
              <a:rPr lang="en-US" sz="2800" smtClean="0"/>
              <a:t>Once all of the rows in the cursor have been processed (retrieved), the cursor should be closed.</a:t>
            </a:r>
          </a:p>
          <a:p>
            <a:pPr marL="781050" indent="-609600" algn="l" fontAlgn="auto">
              <a:spcAft>
                <a:spcPts val="0"/>
              </a:spcAft>
              <a:buFontTx/>
              <a:buChar char="•"/>
              <a:defRPr/>
            </a:pPr>
            <a:r>
              <a:rPr lang="en-US" sz="2800" smtClean="0"/>
              <a:t>This tells the PL/SQL engine that the program is finished with the cursor, and the resources associated with it can be freed. </a:t>
            </a:r>
          </a:p>
          <a:p>
            <a:pPr marL="781050" indent="-609600" algn="l" fontAlgn="auto">
              <a:spcAft>
                <a:spcPts val="0"/>
              </a:spcAft>
              <a:buFontTx/>
              <a:buChar char="•"/>
              <a:defRPr/>
            </a:pPr>
            <a:r>
              <a:rPr lang="en-US" sz="2800" smtClean="0"/>
              <a:t>The syntax for closing the cursor is:</a:t>
            </a:r>
          </a:p>
          <a:p>
            <a:pPr marL="781050" indent="-609600" algn="l" fontAlgn="auto">
              <a:spcAft>
                <a:spcPts val="0"/>
              </a:spcAft>
              <a:buFont typeface="Arial" pitchFamily="34" charset="0"/>
              <a:buNone/>
              <a:defRPr/>
            </a:pPr>
            <a:r>
              <a:rPr lang="en-US" sz="2800" smtClean="0"/>
              <a:t>				CLOSE cursor_name;</a:t>
            </a:r>
          </a:p>
          <a:p>
            <a:pPr marL="781050" indent="-609600" algn="l" fontAlgn="auto">
              <a:spcAft>
                <a:spcPts val="0"/>
              </a:spcAft>
              <a:buFontTx/>
              <a:buChar char="•"/>
              <a:defRPr/>
            </a:pPr>
            <a:r>
              <a:rPr lang="en-US" sz="2800" smtClean="0"/>
              <a:t>Once a cursor is closed, it is no longer valid to fetch from it.</a:t>
            </a:r>
          </a:p>
          <a:p>
            <a:pPr marL="781050" indent="-609600" algn="l" fontAlgn="auto">
              <a:spcAft>
                <a:spcPts val="0"/>
              </a:spcAft>
              <a:buFontTx/>
              <a:buChar char="•"/>
              <a:defRPr/>
            </a:pPr>
            <a:r>
              <a:rPr lang="en-US" sz="2800" smtClean="0"/>
              <a:t>Likewise, it is not possible to close an already closed cursor (either one will result in an Oracle error).</a:t>
            </a:r>
          </a:p>
          <a:p>
            <a:pPr marL="781050" indent="-609600" algn="l" fontAlgn="auto">
              <a:spcAft>
                <a:spcPts val="0"/>
              </a:spcAft>
              <a:buFontTx/>
              <a:buChar char="•"/>
              <a:defRPr/>
            </a:pPr>
            <a:endParaRPr lang="en-US" sz="22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399"/>
    </mc:Choice>
    <mc:Fallback>
      <p:transition spd="slow" advTm="4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Grp="1" noChangeAspect="1" noChangeArrowheads="1"/>
          </p:cNvPicPr>
          <p:nvPr>
            <p:ph type="subTitle" idx="1"/>
          </p:nvPr>
        </p:nvPicPr>
        <p:blipFill>
          <a:blip r:embed="rId4">
            <a:extLst>
              <a:ext uri="{28A0092B-C50C-407E-A947-70E740481C1C}">
                <a14:useLocalDpi xmlns:a14="http://schemas.microsoft.com/office/drawing/2010/main" val="0"/>
              </a:ext>
            </a:extLst>
          </a:blip>
          <a:srcRect/>
          <a:stretch>
            <a:fillRect/>
          </a:stretch>
        </p:blipFill>
        <p:spPr>
          <a:xfrm>
            <a:off x="457200" y="76200"/>
            <a:ext cx="7924800" cy="6386513"/>
          </a:xfrm>
        </p:spPr>
      </p:pic>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296"/>
    </mc:Choice>
    <mc:Fallback>
      <p:transition spd="slow" advTm="52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38200" y="0"/>
            <a:ext cx="8001000" cy="838200"/>
          </a:xfrm>
        </p:spPr>
        <p:txBody>
          <a:bodyPr/>
          <a:lstStyle/>
          <a:p>
            <a:r>
              <a:rPr lang="en-US" sz="3200" b="1" u="sng" smtClean="0"/>
              <a:t>CURSOR MANIPULATION</a:t>
            </a:r>
          </a:p>
        </p:txBody>
      </p:sp>
      <p:sp>
        <p:nvSpPr>
          <p:cNvPr id="353283" name="Rectangle 3"/>
          <p:cNvSpPr>
            <a:spLocks noGrp="1" noChangeArrowheads="1"/>
          </p:cNvSpPr>
          <p:nvPr>
            <p:ph type="subTitle" idx="1"/>
          </p:nvPr>
        </p:nvSpPr>
        <p:spPr>
          <a:xfrm>
            <a:off x="152400" y="990600"/>
            <a:ext cx="8763000" cy="5105400"/>
          </a:xfrm>
        </p:spPr>
        <p:txBody>
          <a:bodyPr rtlCol="0">
            <a:normAutofit/>
          </a:bodyPr>
          <a:lstStyle/>
          <a:p>
            <a:pPr marL="742950" indent="-571500" algn="l" fontAlgn="auto">
              <a:spcAft>
                <a:spcPts val="0"/>
              </a:spcAft>
              <a:buFontTx/>
              <a:buChar char="•"/>
              <a:defRPr/>
            </a:pPr>
            <a:r>
              <a:rPr lang="en-US" sz="2800" smtClean="0"/>
              <a:t>To process an SQL statement, ORACLE needs to create an area of memory known as the </a:t>
            </a:r>
            <a:r>
              <a:rPr lang="en-US" sz="2800" i="1" smtClean="0"/>
              <a:t>context area</a:t>
            </a:r>
            <a:r>
              <a:rPr lang="en-US" sz="2800" smtClean="0"/>
              <a:t>; this will have the information needed to process the statement. </a:t>
            </a:r>
          </a:p>
          <a:p>
            <a:pPr marL="742950" indent="-571500" algn="l" fontAlgn="auto">
              <a:spcAft>
                <a:spcPts val="0"/>
              </a:spcAft>
              <a:buFontTx/>
              <a:buChar char="•"/>
              <a:defRPr/>
            </a:pPr>
            <a:r>
              <a:rPr lang="en-US" sz="2800" smtClean="0"/>
              <a:t>This information includes the number of rows processed by the statement, a pointer to the parsed representation of the statement.</a:t>
            </a:r>
          </a:p>
          <a:p>
            <a:pPr marL="742950" indent="-571500" algn="l" fontAlgn="auto">
              <a:spcAft>
                <a:spcPts val="0"/>
              </a:spcAft>
              <a:buFontTx/>
              <a:buChar char="•"/>
              <a:defRPr/>
            </a:pPr>
            <a:r>
              <a:rPr lang="en-US" sz="2800" smtClean="0"/>
              <a:t> In a query, the active set refers to the rows that will be returned.</a:t>
            </a:r>
          </a:p>
          <a:p>
            <a:pPr marL="742950" indent="-571500" algn="l" fontAlgn="auto">
              <a:lnSpc>
                <a:spcPct val="90000"/>
              </a:lnSpc>
              <a:spcAft>
                <a:spcPts val="0"/>
              </a:spcAft>
              <a:buFontTx/>
              <a:buChar char="•"/>
              <a:defRPr/>
            </a:pPr>
            <a:endParaRPr lang="en-US" sz="16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856"/>
    </mc:Choice>
    <mc:Fallback>
      <p:transition spd="slow" advTm="34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914400" y="0"/>
            <a:ext cx="8001000" cy="1295400"/>
          </a:xfrm>
        </p:spPr>
        <p:txBody>
          <a:bodyPr/>
          <a:lstStyle/>
          <a:p>
            <a:r>
              <a:rPr lang="en-US" sz="3200" u="sng" smtClean="0"/>
              <a:t>USING CURSOR FOR LOOPS AND NESTING CURSORS</a:t>
            </a:r>
          </a:p>
        </p:txBody>
      </p:sp>
      <p:sp>
        <p:nvSpPr>
          <p:cNvPr id="544771" name="Rectangle 3"/>
          <p:cNvSpPr>
            <a:spLocks noGrp="1" noChangeArrowheads="1"/>
          </p:cNvSpPr>
          <p:nvPr>
            <p:ph type="subTitle" idx="1"/>
          </p:nvPr>
        </p:nvSpPr>
        <p:spPr>
          <a:xfrm>
            <a:off x="152400" y="1219200"/>
            <a:ext cx="8763000" cy="5029200"/>
          </a:xfrm>
        </p:spPr>
        <p:txBody>
          <a:bodyPr rtlCol="0">
            <a:normAutofit/>
          </a:bodyPr>
          <a:lstStyle/>
          <a:p>
            <a:pPr marL="781050" indent="-609600" algn="l" fontAlgn="auto">
              <a:spcAft>
                <a:spcPts val="0"/>
              </a:spcAft>
              <a:buFontTx/>
              <a:buChar char="•"/>
              <a:defRPr/>
            </a:pPr>
            <a:r>
              <a:rPr lang="en-US" sz="2800" smtClean="0"/>
              <a:t>When using the cursor FOR LOOP, the process of opening, fetching, and closing are implicitly handled.</a:t>
            </a:r>
          </a:p>
          <a:p>
            <a:pPr marL="781050" indent="-609600" algn="l" fontAlgn="auto">
              <a:spcAft>
                <a:spcPts val="0"/>
              </a:spcAft>
              <a:buFontTx/>
              <a:buChar char="•"/>
              <a:defRPr/>
            </a:pPr>
            <a:r>
              <a:rPr lang="en-US" sz="2800" smtClean="0"/>
              <a:t>This makes the blocks much simpler to code and easier to maintain.</a:t>
            </a:r>
          </a:p>
          <a:p>
            <a:pPr marL="781050" indent="-609600" algn="l" fontAlgn="auto">
              <a:spcAft>
                <a:spcPts val="0"/>
              </a:spcAft>
              <a:buFontTx/>
              <a:buChar char="•"/>
              <a:defRPr/>
            </a:pPr>
            <a:r>
              <a:rPr lang="en-US" sz="2800" smtClean="0"/>
              <a:t>The cursor FOR LOOP specifies a sequence of statements to be repeated once for each row returned by the cursor.</a:t>
            </a:r>
          </a:p>
          <a:p>
            <a:pPr marL="781050" indent="-609600" algn="l" fontAlgn="auto">
              <a:spcAft>
                <a:spcPts val="0"/>
              </a:spcAft>
              <a:buFontTx/>
              <a:buChar char="•"/>
              <a:defRPr/>
            </a:pPr>
            <a:r>
              <a:rPr lang="en-US" sz="2800" smtClean="0"/>
              <a:t>Use the cursor FOR LOOP if you need to FETCH and PROCESS each and every record from a cursor.</a:t>
            </a:r>
          </a:p>
          <a:p>
            <a:pPr marL="781050" indent="-609600" algn="l" fontAlgn="auto">
              <a:spcAft>
                <a:spcPts val="0"/>
              </a:spcAft>
              <a:buFontTx/>
              <a:buChar char="•"/>
              <a:defRPr/>
            </a:pPr>
            <a:endParaRPr lang="en-US" sz="22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838"/>
    </mc:Choice>
    <mc:Fallback>
      <p:transition spd="slow" advTm="36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304800" y="0"/>
            <a:ext cx="8534400" cy="838200"/>
          </a:xfrm>
        </p:spPr>
        <p:txBody>
          <a:bodyPr/>
          <a:lstStyle/>
          <a:p>
            <a:pPr algn="l"/>
            <a:r>
              <a:rPr lang="en-US" sz="3600" b="1" u="sng" smtClean="0"/>
              <a:t>Example</a:t>
            </a:r>
          </a:p>
        </p:txBody>
      </p:sp>
      <p:sp>
        <p:nvSpPr>
          <p:cNvPr id="545795" name="Rectangle 3"/>
          <p:cNvSpPr>
            <a:spLocks noGrp="1" noChangeArrowheads="1"/>
          </p:cNvSpPr>
          <p:nvPr>
            <p:ph type="subTitle" idx="1"/>
          </p:nvPr>
        </p:nvSpPr>
        <p:spPr>
          <a:xfrm>
            <a:off x="152400" y="990600"/>
            <a:ext cx="8763000" cy="5105400"/>
          </a:xfrm>
        </p:spPr>
        <p:txBody>
          <a:bodyPr rtlCol="0">
            <a:normAutofit lnSpcReduction="10000"/>
          </a:bodyPr>
          <a:lstStyle/>
          <a:p>
            <a:pPr marL="781050" indent="-609600" algn="l" fontAlgn="auto">
              <a:spcAft>
                <a:spcPts val="0"/>
              </a:spcAft>
              <a:buFont typeface="Arial" pitchFamily="34" charset="0"/>
              <a:buNone/>
              <a:defRPr/>
            </a:pPr>
            <a:r>
              <a:rPr lang="en-US" sz="2400" smtClean="0"/>
              <a:t>DECLARE</a:t>
            </a:r>
          </a:p>
          <a:p>
            <a:pPr marL="781050" indent="-609600" algn="l" fontAlgn="auto">
              <a:spcAft>
                <a:spcPts val="0"/>
              </a:spcAft>
              <a:buFont typeface="Arial" pitchFamily="34" charset="0"/>
              <a:buNone/>
              <a:defRPr/>
            </a:pPr>
            <a:r>
              <a:rPr lang="en-US" sz="2400" smtClean="0"/>
              <a:t>	CURSOR c_student IS</a:t>
            </a:r>
          </a:p>
          <a:p>
            <a:pPr marL="781050" indent="-609600" algn="l" fontAlgn="auto">
              <a:spcAft>
                <a:spcPts val="0"/>
              </a:spcAft>
              <a:buFont typeface="Arial" pitchFamily="34" charset="0"/>
              <a:buNone/>
              <a:defRPr/>
            </a:pPr>
            <a:r>
              <a:rPr lang="en-US" sz="2400" smtClean="0"/>
              <a:t>	SELECT student_id, last_name, first_name</a:t>
            </a:r>
          </a:p>
          <a:p>
            <a:pPr marL="781050" indent="-609600" algn="l" fontAlgn="auto">
              <a:spcAft>
                <a:spcPts val="0"/>
              </a:spcAft>
              <a:buFont typeface="Arial" pitchFamily="34" charset="0"/>
              <a:buNone/>
              <a:defRPr/>
            </a:pPr>
            <a:r>
              <a:rPr lang="en-US" sz="2400" smtClean="0"/>
              <a:t>	FROM student</a:t>
            </a:r>
          </a:p>
          <a:p>
            <a:pPr marL="781050" indent="-609600" algn="l" fontAlgn="auto">
              <a:spcAft>
                <a:spcPts val="0"/>
              </a:spcAft>
              <a:buFont typeface="Arial" pitchFamily="34" charset="0"/>
              <a:buNone/>
              <a:defRPr/>
            </a:pPr>
            <a:r>
              <a:rPr lang="en-US" sz="2400" smtClean="0"/>
              <a:t>	WHERE student_id &lt; 110;</a:t>
            </a:r>
          </a:p>
          <a:p>
            <a:pPr marL="781050" indent="-609600" algn="l" fontAlgn="auto">
              <a:spcAft>
                <a:spcPts val="0"/>
              </a:spcAft>
              <a:buFont typeface="Arial" pitchFamily="34" charset="0"/>
              <a:buNone/>
              <a:defRPr/>
            </a:pPr>
            <a:r>
              <a:rPr lang="en-US" sz="2400" smtClean="0"/>
              <a:t>BEGIN</a:t>
            </a:r>
          </a:p>
          <a:p>
            <a:pPr marL="781050" indent="-609600" algn="l" fontAlgn="auto">
              <a:spcAft>
                <a:spcPts val="0"/>
              </a:spcAft>
              <a:buFont typeface="Arial" pitchFamily="34" charset="0"/>
              <a:buNone/>
              <a:defRPr/>
            </a:pPr>
            <a:r>
              <a:rPr lang="en-US" sz="2400" smtClean="0"/>
              <a:t>	FOR r_student IN c_student</a:t>
            </a:r>
          </a:p>
          <a:p>
            <a:pPr marL="781050" indent="-609600" algn="l" fontAlgn="auto">
              <a:spcAft>
                <a:spcPts val="0"/>
              </a:spcAft>
              <a:buFont typeface="Arial" pitchFamily="34" charset="0"/>
              <a:buNone/>
              <a:defRPr/>
            </a:pPr>
            <a:r>
              <a:rPr lang="en-US" sz="2400" smtClean="0"/>
              <a:t>	LOOP</a:t>
            </a:r>
          </a:p>
          <a:p>
            <a:pPr marL="781050" indent="-609600" algn="l" fontAlgn="auto">
              <a:spcAft>
                <a:spcPts val="0"/>
              </a:spcAft>
              <a:buFont typeface="Arial" pitchFamily="34" charset="0"/>
              <a:buNone/>
              <a:defRPr/>
            </a:pPr>
            <a:r>
              <a:rPr lang="en-US" sz="2400" smtClean="0"/>
              <a:t>	INSERT INTO table_log</a:t>
            </a:r>
          </a:p>
          <a:p>
            <a:pPr marL="781050" indent="-609600" algn="l" fontAlgn="auto">
              <a:spcAft>
                <a:spcPts val="0"/>
              </a:spcAft>
              <a:buFont typeface="Arial" pitchFamily="34" charset="0"/>
              <a:buNone/>
              <a:defRPr/>
            </a:pPr>
            <a:r>
              <a:rPr lang="en-US" sz="2400" smtClean="0"/>
              <a:t>	VALUES(r_student.last_name);</a:t>
            </a:r>
          </a:p>
          <a:p>
            <a:pPr marL="781050" indent="-609600" algn="l" fontAlgn="auto">
              <a:spcAft>
                <a:spcPts val="0"/>
              </a:spcAft>
              <a:buFont typeface="Arial" pitchFamily="34" charset="0"/>
              <a:buNone/>
              <a:defRPr/>
            </a:pPr>
            <a:r>
              <a:rPr lang="en-US" sz="2400" smtClean="0"/>
              <a:t>	END LOOP;</a:t>
            </a:r>
          </a:p>
          <a:p>
            <a:pPr marL="781050" indent="-609600" algn="l" fontAlgn="auto">
              <a:spcAft>
                <a:spcPts val="0"/>
              </a:spcAft>
              <a:buFont typeface="Arial" pitchFamily="34" charset="0"/>
              <a:buNone/>
              <a:defRPr/>
            </a:pPr>
            <a:r>
              <a:rPr lang="en-US" sz="2400" smtClean="0"/>
              <a:t>END;</a:t>
            </a:r>
          </a:p>
          <a:p>
            <a:pPr marL="781050" indent="-609600" algn="l" fontAlgn="auto">
              <a:spcAft>
                <a:spcPts val="0"/>
              </a:spcAft>
              <a:buFontTx/>
              <a:buChar char="•"/>
              <a:defRPr/>
            </a:pPr>
            <a:endParaRPr lang="en-US" sz="20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714"/>
    </mc:Choice>
    <mc:Fallback>
      <p:transition spd="slow" advTm="25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838200" y="0"/>
            <a:ext cx="8001000" cy="838200"/>
          </a:xfrm>
        </p:spPr>
        <p:txBody>
          <a:bodyPr/>
          <a:lstStyle/>
          <a:p>
            <a:r>
              <a:rPr lang="en-US" sz="3600" b="1" u="sng" smtClean="0"/>
              <a:t>PROCESSING NESTED CURSORS</a:t>
            </a:r>
          </a:p>
        </p:txBody>
      </p:sp>
      <p:sp>
        <p:nvSpPr>
          <p:cNvPr id="546819" name="Rectangle 3"/>
          <p:cNvSpPr>
            <a:spLocks noGrp="1" noChangeArrowheads="1"/>
          </p:cNvSpPr>
          <p:nvPr>
            <p:ph type="subTitle" idx="1"/>
          </p:nvPr>
        </p:nvSpPr>
        <p:spPr>
          <a:xfrm>
            <a:off x="152400" y="990600"/>
            <a:ext cx="8763000" cy="5105400"/>
          </a:xfrm>
        </p:spPr>
        <p:txBody>
          <a:bodyPr rtlCol="0">
            <a:normAutofit/>
          </a:bodyPr>
          <a:lstStyle/>
          <a:p>
            <a:pPr marL="781050" indent="-609600" algn="l" fontAlgn="auto">
              <a:spcAft>
                <a:spcPts val="0"/>
              </a:spcAft>
              <a:buFontTx/>
              <a:buChar char="•"/>
              <a:defRPr/>
            </a:pPr>
            <a:r>
              <a:rPr lang="en-US" sz="2800" smtClean="0"/>
              <a:t>Cursors can be nested inside each other. </a:t>
            </a:r>
          </a:p>
          <a:p>
            <a:pPr marL="781050" indent="-609600" algn="l" fontAlgn="auto">
              <a:spcAft>
                <a:spcPts val="0"/>
              </a:spcAft>
              <a:buFontTx/>
              <a:buChar char="•"/>
              <a:defRPr/>
            </a:pPr>
            <a:r>
              <a:rPr lang="en-US" sz="2800" smtClean="0"/>
              <a:t>It is just a loop inside a loop, much like nested loops.</a:t>
            </a:r>
          </a:p>
          <a:p>
            <a:pPr marL="781050" indent="-609600" algn="l" fontAlgn="auto">
              <a:spcAft>
                <a:spcPts val="0"/>
              </a:spcAft>
              <a:buFontTx/>
              <a:buChar char="•"/>
              <a:defRPr/>
            </a:pPr>
            <a:r>
              <a:rPr lang="en-US" sz="2800" smtClean="0"/>
              <a:t>If you had one parent cursor and two child cursors, then each time the parent cursor makes a single loop, it will loop through each child cursor once and then begin a second round. </a:t>
            </a:r>
          </a:p>
          <a:p>
            <a:pPr marL="781050" indent="-609600" algn="l" fontAlgn="auto">
              <a:spcAft>
                <a:spcPts val="0"/>
              </a:spcAft>
              <a:buFontTx/>
              <a:buChar char="•"/>
              <a:defRPr/>
            </a:pPr>
            <a:r>
              <a:rPr lang="en-US" sz="2800" smtClean="0"/>
              <a:t>In the following example, you will encounter a nested cursor with a single child cursor.</a:t>
            </a:r>
          </a:p>
          <a:p>
            <a:pPr marL="781050" indent="-609600" algn="l" fontAlgn="auto">
              <a:spcAft>
                <a:spcPts val="0"/>
              </a:spcAft>
              <a:buFontTx/>
              <a:buChar char="•"/>
              <a:defRPr/>
            </a:pPr>
            <a:endParaRPr lang="en-US" sz="22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366"/>
    </mc:Choice>
    <mc:Fallback>
      <p:transition spd="slow" advTm="33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3" name="Rectangle 3"/>
          <p:cNvSpPr>
            <a:spLocks noGrp="1" noChangeArrowheads="1"/>
          </p:cNvSpPr>
          <p:nvPr>
            <p:ph type="subTitle" idx="1"/>
          </p:nvPr>
        </p:nvSpPr>
        <p:spPr>
          <a:xfrm>
            <a:off x="152400" y="228600"/>
            <a:ext cx="4419600" cy="6629400"/>
          </a:xfrm>
        </p:spPr>
        <p:txBody>
          <a:bodyPr rtlCol="0">
            <a:normAutofit/>
          </a:bodyPr>
          <a:lstStyle/>
          <a:p>
            <a:pPr marL="781050" indent="-609600" algn="l" fontAlgn="auto">
              <a:spcAft>
                <a:spcPts val="0"/>
              </a:spcAft>
              <a:buFont typeface="Arial" pitchFamily="34" charset="0"/>
              <a:buNone/>
              <a:defRPr/>
            </a:pPr>
            <a:r>
              <a:rPr lang="en-US" sz="2800" b="1" u="sng" smtClean="0"/>
              <a:t>Example</a:t>
            </a:r>
          </a:p>
          <a:p>
            <a:pPr marL="781050" indent="-609600" algn="l" fontAlgn="auto">
              <a:spcAft>
                <a:spcPts val="0"/>
              </a:spcAft>
              <a:buFont typeface="Arial" pitchFamily="34" charset="0"/>
              <a:buNone/>
              <a:defRPr/>
            </a:pPr>
            <a:r>
              <a:rPr lang="en-US" sz="2400" smtClean="0"/>
              <a:t>1 DECLARE</a:t>
            </a:r>
          </a:p>
          <a:p>
            <a:pPr marL="781050" indent="-609600" algn="l" fontAlgn="auto">
              <a:spcAft>
                <a:spcPts val="0"/>
              </a:spcAft>
              <a:buFont typeface="Arial" pitchFamily="34" charset="0"/>
              <a:buNone/>
              <a:defRPr/>
            </a:pPr>
            <a:r>
              <a:rPr lang="en-US" sz="2400" smtClean="0"/>
              <a:t>2 v_zip zipcode.zip%TYPE;</a:t>
            </a:r>
          </a:p>
          <a:p>
            <a:pPr marL="781050" indent="-609600" algn="l" fontAlgn="auto">
              <a:spcAft>
                <a:spcPts val="0"/>
              </a:spcAft>
              <a:buFont typeface="Arial" pitchFamily="34" charset="0"/>
              <a:buNone/>
              <a:defRPr/>
            </a:pPr>
            <a:r>
              <a:rPr lang="en-US" sz="2400" smtClean="0"/>
              <a:t>3 CURSOR c_zip IS</a:t>
            </a:r>
          </a:p>
          <a:p>
            <a:pPr marL="781050" indent="-609600" algn="l" fontAlgn="auto">
              <a:spcAft>
                <a:spcPts val="0"/>
              </a:spcAft>
              <a:buFont typeface="Arial" pitchFamily="34" charset="0"/>
              <a:buNone/>
              <a:defRPr/>
            </a:pPr>
            <a:r>
              <a:rPr lang="en-US" sz="2400" smtClean="0"/>
              <a:t>4 SELECT zip, city, state</a:t>
            </a:r>
          </a:p>
          <a:p>
            <a:pPr marL="781050" indent="-609600" algn="l" fontAlgn="auto">
              <a:spcAft>
                <a:spcPts val="0"/>
              </a:spcAft>
              <a:buFont typeface="Arial" pitchFamily="34" charset="0"/>
              <a:buNone/>
              <a:defRPr/>
            </a:pPr>
            <a:r>
              <a:rPr lang="en-US" sz="2400" smtClean="0"/>
              <a:t>5 FROM zipcode</a:t>
            </a:r>
          </a:p>
          <a:p>
            <a:pPr marL="781050" indent="-609600" algn="l" fontAlgn="auto">
              <a:spcAft>
                <a:spcPts val="0"/>
              </a:spcAft>
              <a:buFont typeface="Arial" pitchFamily="34" charset="0"/>
              <a:buNone/>
              <a:defRPr/>
            </a:pPr>
            <a:r>
              <a:rPr lang="en-US" sz="2400" smtClean="0"/>
              <a:t>6 WHERE state = 'CT';</a:t>
            </a:r>
          </a:p>
          <a:p>
            <a:pPr marL="781050" indent="-609600" algn="l" fontAlgn="auto">
              <a:spcAft>
                <a:spcPts val="0"/>
              </a:spcAft>
              <a:buFont typeface="Arial" pitchFamily="34" charset="0"/>
              <a:buNone/>
              <a:defRPr/>
            </a:pPr>
            <a:r>
              <a:rPr lang="en-US" sz="2400" smtClean="0"/>
              <a:t>7 CURSOR c_student IS</a:t>
            </a:r>
          </a:p>
          <a:p>
            <a:pPr marL="781050" indent="-609600" algn="l" fontAlgn="auto">
              <a:spcAft>
                <a:spcPts val="0"/>
              </a:spcAft>
              <a:buFont typeface="Arial" pitchFamily="34" charset="0"/>
              <a:buNone/>
              <a:defRPr/>
            </a:pPr>
            <a:r>
              <a:rPr lang="en-US" sz="2400" smtClean="0"/>
              <a:t>8 SELECT first_name, last_name</a:t>
            </a:r>
          </a:p>
          <a:p>
            <a:pPr marL="781050" indent="-609600" algn="l" fontAlgn="auto">
              <a:spcAft>
                <a:spcPts val="0"/>
              </a:spcAft>
              <a:buFont typeface="Arial" pitchFamily="34" charset="0"/>
              <a:buNone/>
              <a:defRPr/>
            </a:pPr>
            <a:r>
              <a:rPr lang="en-US" sz="2400" smtClean="0"/>
              <a:t>9 FROM student</a:t>
            </a:r>
          </a:p>
          <a:p>
            <a:pPr marL="781050" indent="-609600" algn="l" fontAlgn="auto">
              <a:spcAft>
                <a:spcPts val="0"/>
              </a:spcAft>
              <a:buFont typeface="Arial" pitchFamily="34" charset="0"/>
              <a:buNone/>
              <a:defRPr/>
            </a:pPr>
            <a:r>
              <a:rPr lang="en-US" sz="2400" smtClean="0"/>
              <a:t>10 WHERE zip = v_zip;</a:t>
            </a:r>
          </a:p>
          <a:p>
            <a:pPr marL="781050" indent="-609600" algn="l" fontAlgn="auto">
              <a:spcAft>
                <a:spcPts val="0"/>
              </a:spcAft>
              <a:buFont typeface="Arial" pitchFamily="34" charset="0"/>
              <a:buNone/>
              <a:defRPr/>
            </a:pPr>
            <a:r>
              <a:rPr lang="en-US" sz="2400" smtClean="0"/>
              <a:t>11 BEGIN</a:t>
            </a:r>
          </a:p>
          <a:p>
            <a:pPr marL="781050" indent="-609600" algn="l" fontAlgn="auto">
              <a:spcAft>
                <a:spcPts val="0"/>
              </a:spcAft>
              <a:buFont typeface="Arial" pitchFamily="34" charset="0"/>
              <a:buNone/>
              <a:defRPr/>
            </a:pPr>
            <a:r>
              <a:rPr lang="en-US" sz="2400" smtClean="0"/>
              <a:t>12 FOR r_zip IN c_zip</a:t>
            </a:r>
          </a:p>
          <a:p>
            <a:pPr marL="781050" indent="-609600" algn="l" fontAlgn="auto">
              <a:spcAft>
                <a:spcPts val="0"/>
              </a:spcAft>
              <a:buFont typeface="Arial" pitchFamily="34" charset="0"/>
              <a:buNone/>
              <a:defRPr/>
            </a:pPr>
            <a:r>
              <a:rPr lang="en-US" sz="2400" smtClean="0"/>
              <a:t>13 LOOP</a:t>
            </a: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sp>
        <p:nvSpPr>
          <p:cNvPr id="24580" name="Rectangle 4"/>
          <p:cNvSpPr>
            <a:spLocks noChangeArrowheads="1"/>
          </p:cNvSpPr>
          <p:nvPr/>
        </p:nvSpPr>
        <p:spPr bwMode="auto">
          <a:xfrm>
            <a:off x="4724400" y="228600"/>
            <a:ext cx="4114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81050" indent="-609600">
              <a:spcBef>
                <a:spcPct val="20000"/>
              </a:spcBef>
              <a:buFontTx/>
              <a:buChar char="•"/>
            </a:pPr>
            <a:r>
              <a:rPr lang="en-US">
                <a:solidFill>
                  <a:srgbClr val="FFCC00"/>
                </a:solidFill>
              </a:rPr>
              <a:t>There are two cursors in this example. </a:t>
            </a:r>
          </a:p>
          <a:p>
            <a:pPr marL="781050" indent="-609600">
              <a:spcBef>
                <a:spcPct val="20000"/>
              </a:spcBef>
              <a:buFontTx/>
              <a:buChar char="•"/>
            </a:pPr>
            <a:r>
              <a:rPr lang="en-US">
                <a:solidFill>
                  <a:srgbClr val="FFCC00"/>
                </a:solidFill>
              </a:rPr>
              <a:t>The first is a cursor of the zipcodes and the second cursor is a list of students.</a:t>
            </a:r>
          </a:p>
          <a:p>
            <a:pPr marL="781050" indent="-609600">
              <a:spcBef>
                <a:spcPct val="20000"/>
              </a:spcBef>
              <a:buFontTx/>
              <a:buChar char="•"/>
            </a:pPr>
            <a:r>
              <a:rPr lang="en-US">
                <a:solidFill>
                  <a:srgbClr val="FFCC00"/>
                </a:solidFill>
              </a:rPr>
              <a:t> The variable v_zip is initialized in line 14 to be the zipcode of the current record of the c_zip cursor.</a:t>
            </a:r>
          </a:p>
          <a:p>
            <a:pPr marL="781050" indent="-609600">
              <a:spcBef>
                <a:spcPct val="20000"/>
              </a:spcBef>
              <a:buFontTx/>
              <a:buChar char="•"/>
            </a:pPr>
            <a:r>
              <a:rPr lang="en-US">
                <a:solidFill>
                  <a:srgbClr val="FFCC00"/>
                </a:solidFill>
              </a:rPr>
              <a:t> The c_student cursor ties in c_zip cursor by means of this variable. </a:t>
            </a:r>
          </a:p>
          <a:p>
            <a:pPr marL="781050" indent="-609600">
              <a:spcBef>
                <a:spcPct val="20000"/>
              </a:spcBef>
              <a:buFontTx/>
              <a:buChar char="•"/>
            </a:pPr>
            <a:endParaRPr lang="en-US" sz="2200">
              <a:solidFill>
                <a:srgbClr val="FFCC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029"/>
    </mc:Choice>
    <mc:Fallback>
      <p:transition spd="slow" advTm="54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subTitle" idx="1"/>
          </p:nvPr>
        </p:nvSpPr>
        <p:spPr>
          <a:xfrm>
            <a:off x="0" y="0"/>
            <a:ext cx="4648200" cy="6553200"/>
          </a:xfrm>
        </p:spPr>
        <p:txBody>
          <a:bodyPr rtlCol="0">
            <a:normAutofit/>
          </a:bodyPr>
          <a:lstStyle/>
          <a:p>
            <a:pPr marL="781050" indent="-609600" algn="l" fontAlgn="auto">
              <a:lnSpc>
                <a:spcPct val="80000"/>
              </a:lnSpc>
              <a:spcAft>
                <a:spcPts val="0"/>
              </a:spcAft>
              <a:buFont typeface="Arial" pitchFamily="34" charset="0"/>
              <a:buNone/>
              <a:defRPr/>
            </a:pPr>
            <a:r>
              <a:rPr lang="en-US" sz="2400" b="1" u="sng" smtClean="0"/>
              <a:t>Contd.</a:t>
            </a:r>
          </a:p>
          <a:p>
            <a:pPr marL="781050" indent="-609600" algn="l" fontAlgn="auto">
              <a:lnSpc>
                <a:spcPct val="80000"/>
              </a:lnSpc>
              <a:spcAft>
                <a:spcPts val="0"/>
              </a:spcAft>
              <a:buFont typeface="Arial" pitchFamily="34" charset="0"/>
              <a:buNone/>
              <a:defRPr/>
            </a:pPr>
            <a:endParaRPr lang="en-US" sz="2400" b="1" u="sng" smtClean="0"/>
          </a:p>
          <a:p>
            <a:pPr marL="781050" indent="-609600" algn="l" fontAlgn="auto">
              <a:lnSpc>
                <a:spcPct val="80000"/>
              </a:lnSpc>
              <a:spcAft>
                <a:spcPts val="0"/>
              </a:spcAft>
              <a:buFont typeface="Arial" pitchFamily="34" charset="0"/>
              <a:buNone/>
              <a:defRPr/>
            </a:pPr>
            <a:r>
              <a:rPr lang="en-US" sz="2400" smtClean="0"/>
              <a:t>14 v_zip := r_zip.zip;</a:t>
            </a:r>
          </a:p>
          <a:p>
            <a:pPr marL="781050" indent="-609600" algn="l" fontAlgn="auto">
              <a:lnSpc>
                <a:spcPct val="80000"/>
              </a:lnSpc>
              <a:spcAft>
                <a:spcPts val="0"/>
              </a:spcAft>
              <a:buFont typeface="Arial" pitchFamily="34" charset="0"/>
              <a:buNone/>
              <a:defRPr/>
            </a:pPr>
            <a:r>
              <a:rPr lang="en-US" sz="2400" smtClean="0"/>
              <a:t>15 DBMS_OUTPUT.PUT_LINE (CHR(10));</a:t>
            </a:r>
          </a:p>
          <a:p>
            <a:pPr marL="781050" indent="-609600" algn="l" fontAlgn="auto">
              <a:lnSpc>
                <a:spcPct val="80000"/>
              </a:lnSpc>
              <a:spcAft>
                <a:spcPts val="0"/>
              </a:spcAft>
              <a:buFont typeface="Arial" pitchFamily="34" charset="0"/>
              <a:buNone/>
              <a:defRPr/>
            </a:pPr>
            <a:r>
              <a:rPr lang="en-US" sz="2400" smtClean="0"/>
              <a:t>16 DBMS_OUTPUT.PUT_LINE ('Students living in '||</a:t>
            </a:r>
          </a:p>
          <a:p>
            <a:pPr marL="781050" indent="-609600" algn="l" fontAlgn="auto">
              <a:lnSpc>
                <a:spcPct val="80000"/>
              </a:lnSpc>
              <a:spcAft>
                <a:spcPts val="0"/>
              </a:spcAft>
              <a:buFont typeface="Arial" pitchFamily="34" charset="0"/>
              <a:buNone/>
              <a:defRPr/>
            </a:pPr>
            <a:r>
              <a:rPr lang="en-US" sz="2400" smtClean="0"/>
              <a:t>17 r_zip.city);</a:t>
            </a:r>
          </a:p>
          <a:p>
            <a:pPr marL="781050" indent="-609600" algn="l" fontAlgn="auto">
              <a:lnSpc>
                <a:spcPct val="80000"/>
              </a:lnSpc>
              <a:spcAft>
                <a:spcPts val="0"/>
              </a:spcAft>
              <a:buFont typeface="Arial" pitchFamily="34" charset="0"/>
              <a:buNone/>
              <a:defRPr/>
            </a:pPr>
            <a:r>
              <a:rPr lang="en-US" sz="2400" smtClean="0"/>
              <a:t>18 FOR r_student in c_student</a:t>
            </a:r>
          </a:p>
          <a:p>
            <a:pPr marL="781050" indent="-609600" algn="l" fontAlgn="auto">
              <a:lnSpc>
                <a:spcPct val="80000"/>
              </a:lnSpc>
              <a:spcAft>
                <a:spcPts val="0"/>
              </a:spcAft>
              <a:buFont typeface="Arial" pitchFamily="34" charset="0"/>
              <a:buNone/>
              <a:defRPr/>
            </a:pPr>
            <a:r>
              <a:rPr lang="en-US" sz="2400" smtClean="0"/>
              <a:t>  19 LOOP</a:t>
            </a:r>
          </a:p>
          <a:p>
            <a:pPr marL="781050" indent="-609600" algn="l" fontAlgn="auto">
              <a:lnSpc>
                <a:spcPct val="80000"/>
              </a:lnSpc>
              <a:spcAft>
                <a:spcPts val="0"/>
              </a:spcAft>
              <a:buFont typeface="Arial" pitchFamily="34" charset="0"/>
              <a:buNone/>
              <a:defRPr/>
            </a:pPr>
            <a:r>
              <a:rPr lang="en-US" sz="2400" smtClean="0"/>
              <a:t>  20 DBMS_OUTPUT.PUT_LINE (r_student.first_name||</a:t>
            </a:r>
          </a:p>
          <a:p>
            <a:pPr marL="781050" indent="-609600" algn="l" fontAlgn="auto">
              <a:lnSpc>
                <a:spcPct val="80000"/>
              </a:lnSpc>
              <a:spcAft>
                <a:spcPts val="0"/>
              </a:spcAft>
              <a:buFont typeface="Arial" pitchFamily="34" charset="0"/>
              <a:buNone/>
              <a:defRPr/>
            </a:pPr>
            <a:r>
              <a:rPr lang="en-US" sz="2400" smtClean="0"/>
              <a:t>  21 ' '||r_student.last_name);</a:t>
            </a:r>
          </a:p>
          <a:p>
            <a:pPr marL="781050" indent="-609600" algn="l" fontAlgn="auto">
              <a:lnSpc>
                <a:spcPct val="80000"/>
              </a:lnSpc>
              <a:spcAft>
                <a:spcPts val="0"/>
              </a:spcAft>
              <a:buFont typeface="Arial" pitchFamily="34" charset="0"/>
              <a:buNone/>
              <a:defRPr/>
            </a:pPr>
            <a:r>
              <a:rPr lang="en-US" sz="2400" smtClean="0"/>
              <a:t>  22 END LOOP;</a:t>
            </a:r>
          </a:p>
          <a:p>
            <a:pPr marL="781050" indent="-609600" algn="l" fontAlgn="auto">
              <a:lnSpc>
                <a:spcPct val="80000"/>
              </a:lnSpc>
              <a:spcAft>
                <a:spcPts val="0"/>
              </a:spcAft>
              <a:buFont typeface="Arial" pitchFamily="34" charset="0"/>
              <a:buNone/>
              <a:defRPr/>
            </a:pPr>
            <a:r>
              <a:rPr lang="en-US" sz="2400" smtClean="0"/>
              <a:t>23 END LOOP;</a:t>
            </a:r>
          </a:p>
          <a:p>
            <a:pPr marL="781050" indent="-609600" algn="l" fontAlgn="auto">
              <a:lnSpc>
                <a:spcPct val="80000"/>
              </a:lnSpc>
              <a:spcAft>
                <a:spcPts val="0"/>
              </a:spcAft>
              <a:buFont typeface="Arial" pitchFamily="34" charset="0"/>
              <a:buNone/>
              <a:defRPr/>
            </a:pPr>
            <a:r>
              <a:rPr lang="en-US" sz="2400" smtClean="0"/>
              <a:t>24* END;</a:t>
            </a: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sp>
        <p:nvSpPr>
          <p:cNvPr id="25604" name="Rectangle 3"/>
          <p:cNvSpPr>
            <a:spLocks noChangeArrowheads="1"/>
          </p:cNvSpPr>
          <p:nvPr/>
        </p:nvSpPr>
        <p:spPr bwMode="auto">
          <a:xfrm>
            <a:off x="4724400" y="228600"/>
            <a:ext cx="44196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81050" indent="-609600">
              <a:spcBef>
                <a:spcPct val="20000"/>
              </a:spcBef>
            </a:pPr>
            <a:r>
              <a:rPr lang="en-US" sz="2400">
                <a:solidFill>
                  <a:srgbClr val="FFCC00"/>
                </a:solidFill>
              </a:rPr>
              <a:t>Thus, when the cursor is processed in lines 18–22, it is retrieving students that have the zipcode of the current record for the parent cursor.</a:t>
            </a:r>
          </a:p>
          <a:p>
            <a:pPr marL="781050" indent="-609600">
              <a:spcBef>
                <a:spcPct val="20000"/>
              </a:spcBef>
            </a:pPr>
            <a:r>
              <a:rPr lang="en-US" sz="2400">
                <a:solidFill>
                  <a:srgbClr val="FFCC00"/>
                </a:solidFill>
              </a:rPr>
              <a:t>The parent cursor is processed from lines 12–23. Each iteration of the parent cursor will only execute the DBMS_OUTPUT in lines 16 and 17 once.</a:t>
            </a:r>
          </a:p>
          <a:p>
            <a:pPr marL="781050" indent="-609600">
              <a:spcBef>
                <a:spcPct val="20000"/>
              </a:spcBef>
            </a:pPr>
            <a:r>
              <a:rPr lang="en-US" sz="2400">
                <a:solidFill>
                  <a:srgbClr val="FFCC00"/>
                </a:solidFill>
              </a:rPr>
              <a:t>The DBMS_OUTPUT in line 20 will be executed once for each iteration of the child loop, producing a line of output for each student.</a:t>
            </a:r>
            <a:endParaRPr lang="en-US" sz="2200">
              <a:solidFill>
                <a:srgbClr val="FFCC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178"/>
    </mc:Choice>
    <mc:Fallback>
      <p:transition spd="slow" advTm="85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838200" y="0"/>
            <a:ext cx="8001000" cy="838200"/>
          </a:xfrm>
        </p:spPr>
        <p:txBody>
          <a:bodyPr/>
          <a:lstStyle/>
          <a:p>
            <a:r>
              <a:rPr lang="en-US" sz="3200" b="1" u="sng" smtClean="0"/>
              <a:t>CURSORS WITH PARAMETERS</a:t>
            </a:r>
          </a:p>
        </p:txBody>
      </p:sp>
      <p:sp>
        <p:nvSpPr>
          <p:cNvPr id="549891" name="Rectangle 3"/>
          <p:cNvSpPr>
            <a:spLocks noGrp="1" noChangeArrowheads="1"/>
          </p:cNvSpPr>
          <p:nvPr>
            <p:ph type="subTitle" idx="1"/>
          </p:nvPr>
        </p:nvSpPr>
        <p:spPr>
          <a:xfrm>
            <a:off x="152400" y="990600"/>
            <a:ext cx="8763000" cy="5105400"/>
          </a:xfrm>
        </p:spPr>
        <p:txBody>
          <a:bodyPr rtlCol="0">
            <a:normAutofit lnSpcReduction="10000"/>
          </a:bodyPr>
          <a:lstStyle/>
          <a:p>
            <a:pPr marL="781050" indent="-609600" algn="l" fontAlgn="auto">
              <a:spcAft>
                <a:spcPts val="0"/>
              </a:spcAft>
              <a:buFontTx/>
              <a:buChar char="•"/>
              <a:defRPr/>
            </a:pPr>
            <a:r>
              <a:rPr lang="en-US" sz="2800" smtClean="0"/>
              <a:t>A cursor can be declared with parameters.</a:t>
            </a:r>
          </a:p>
          <a:p>
            <a:pPr marL="781050" indent="-609600" algn="l" fontAlgn="auto">
              <a:spcAft>
                <a:spcPts val="0"/>
              </a:spcAft>
              <a:buFontTx/>
              <a:buChar char="•"/>
              <a:defRPr/>
            </a:pPr>
            <a:r>
              <a:rPr lang="en-US" sz="2800" smtClean="0"/>
              <a:t>This enables a cursor to generate a specific result set, which is, on the one hand, more narrow, but on the other hand, reusable.</a:t>
            </a:r>
          </a:p>
          <a:p>
            <a:pPr marL="781050" indent="-609600" algn="l" fontAlgn="auto">
              <a:spcAft>
                <a:spcPts val="0"/>
              </a:spcAft>
              <a:buFontTx/>
              <a:buChar char="•"/>
              <a:defRPr/>
            </a:pPr>
            <a:r>
              <a:rPr lang="en-US" sz="2800" smtClean="0"/>
              <a:t>A cursor of all the data from the zipcode table may be very useful, but it would be more useful for certain data processing if it held information for only one state.</a:t>
            </a:r>
          </a:p>
          <a:p>
            <a:pPr marL="2136775" lvl="2" indent="-568325" algn="l" fontAlgn="auto">
              <a:spcAft>
                <a:spcPts val="0"/>
              </a:spcAft>
              <a:buFont typeface="Arial" pitchFamily="34" charset="0"/>
              <a:buNone/>
              <a:defRPr/>
            </a:pPr>
            <a:r>
              <a:rPr lang="en-US" smtClean="0"/>
              <a:t>CURSOR c_zip (p_state IN zipcode.state%TYPE) IS</a:t>
            </a:r>
          </a:p>
          <a:p>
            <a:pPr marL="2136775" lvl="2" indent="-568325" algn="l" fontAlgn="auto">
              <a:spcAft>
                <a:spcPts val="0"/>
              </a:spcAft>
              <a:buFont typeface="Arial" pitchFamily="34" charset="0"/>
              <a:buNone/>
              <a:defRPr/>
            </a:pPr>
            <a:r>
              <a:rPr lang="en-US" smtClean="0"/>
              <a:t>	SELECT zip, city, state</a:t>
            </a:r>
          </a:p>
          <a:p>
            <a:pPr marL="2136775" lvl="2" indent="-568325" algn="l" fontAlgn="auto">
              <a:spcAft>
                <a:spcPts val="0"/>
              </a:spcAft>
              <a:buFont typeface="Arial" pitchFamily="34" charset="0"/>
              <a:buNone/>
              <a:defRPr/>
            </a:pPr>
            <a:r>
              <a:rPr lang="en-US" smtClean="0"/>
              <a:t>	FROM zipcode</a:t>
            </a:r>
          </a:p>
          <a:p>
            <a:pPr marL="2136775" lvl="2" indent="-568325" algn="l" fontAlgn="auto">
              <a:spcAft>
                <a:spcPts val="0"/>
              </a:spcAft>
              <a:buFont typeface="Arial" pitchFamily="34" charset="0"/>
              <a:buNone/>
              <a:defRPr/>
            </a:pPr>
            <a:r>
              <a:rPr lang="en-US" smtClean="0"/>
              <a:t>	WHERE state = p_state;</a:t>
            </a:r>
          </a:p>
          <a:p>
            <a:pPr marL="781050" indent="-609600" algn="l" fontAlgn="auto">
              <a:spcAft>
                <a:spcPts val="0"/>
              </a:spcAft>
              <a:buFontTx/>
              <a:buChar char="•"/>
              <a:defRPr/>
            </a:pPr>
            <a:endParaRPr lang="en-US" sz="24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617"/>
    </mc:Choice>
    <mc:Fallback>
      <p:transition spd="slow" advTm="48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838200" y="0"/>
            <a:ext cx="8001000" cy="838200"/>
          </a:xfrm>
        </p:spPr>
        <p:txBody>
          <a:bodyPr/>
          <a:lstStyle/>
          <a:p>
            <a:r>
              <a:rPr lang="en-US" sz="3200" b="1" u="sng" smtClean="0"/>
              <a:t>CURSORS WITH PARAMETERS</a:t>
            </a:r>
          </a:p>
        </p:txBody>
      </p:sp>
      <p:sp>
        <p:nvSpPr>
          <p:cNvPr id="550915" name="Rectangle 3"/>
          <p:cNvSpPr>
            <a:spLocks noGrp="1" noChangeArrowheads="1"/>
          </p:cNvSpPr>
          <p:nvPr>
            <p:ph type="subTitle" idx="1"/>
          </p:nvPr>
        </p:nvSpPr>
        <p:spPr>
          <a:xfrm>
            <a:off x="152400" y="990600"/>
            <a:ext cx="8763000" cy="5105400"/>
          </a:xfrm>
        </p:spPr>
        <p:txBody>
          <a:bodyPr rtlCol="0">
            <a:normAutofit lnSpcReduction="10000"/>
          </a:bodyPr>
          <a:lstStyle/>
          <a:p>
            <a:pPr marL="781050" indent="-609600" algn="l" fontAlgn="auto">
              <a:spcAft>
                <a:spcPts val="0"/>
              </a:spcAft>
              <a:buFontTx/>
              <a:buChar char="•"/>
              <a:defRPr/>
            </a:pPr>
            <a:r>
              <a:rPr lang="en-US" sz="2800" smtClean="0"/>
              <a:t>Cursor parameters make the cursor more reusable.</a:t>
            </a:r>
          </a:p>
          <a:p>
            <a:pPr marL="781050" indent="-609600" algn="l" fontAlgn="auto">
              <a:spcAft>
                <a:spcPts val="0"/>
              </a:spcAft>
              <a:buFontTx/>
              <a:buChar char="•"/>
              <a:defRPr/>
            </a:pPr>
            <a:r>
              <a:rPr lang="en-US" sz="2800" smtClean="0"/>
              <a:t>Cursor parameters can be assigned default values.</a:t>
            </a:r>
          </a:p>
          <a:p>
            <a:pPr marL="781050" indent="-609600" algn="l" fontAlgn="auto">
              <a:spcAft>
                <a:spcPts val="0"/>
              </a:spcAft>
              <a:buFontTx/>
              <a:buChar char="•"/>
              <a:defRPr/>
            </a:pPr>
            <a:r>
              <a:rPr lang="en-US" sz="2800" smtClean="0"/>
              <a:t>The scope of the cursor parameters is local to the cursor.</a:t>
            </a:r>
          </a:p>
          <a:p>
            <a:pPr marL="781050" indent="-609600" algn="l" fontAlgn="auto">
              <a:spcAft>
                <a:spcPts val="0"/>
              </a:spcAft>
              <a:buFontTx/>
              <a:buChar char="•"/>
              <a:defRPr/>
            </a:pPr>
            <a:r>
              <a:rPr lang="en-US" sz="2800" smtClean="0"/>
              <a:t>The mode of the parameters can only be IN.</a:t>
            </a:r>
          </a:p>
          <a:p>
            <a:pPr marL="781050" indent="-609600" algn="l" fontAlgn="auto">
              <a:spcAft>
                <a:spcPts val="0"/>
              </a:spcAft>
              <a:buFontTx/>
              <a:buChar char="•"/>
              <a:defRPr/>
            </a:pPr>
            <a:r>
              <a:rPr lang="en-US" sz="2800" smtClean="0"/>
              <a:t>When a cursor has been declared as taking a parameter, it must be called with a value for that parameter. </a:t>
            </a:r>
          </a:p>
          <a:p>
            <a:pPr marL="781050" indent="-609600" algn="l" fontAlgn="auto">
              <a:spcAft>
                <a:spcPts val="0"/>
              </a:spcAft>
              <a:buFontTx/>
              <a:buChar char="•"/>
              <a:defRPr/>
            </a:pPr>
            <a:r>
              <a:rPr lang="en-US" sz="2800" smtClean="0"/>
              <a:t>The c_zip cursor that was just declared is called as follows:</a:t>
            </a:r>
          </a:p>
          <a:p>
            <a:pPr marL="781050" indent="-609600" algn="l" fontAlgn="auto">
              <a:spcAft>
                <a:spcPts val="0"/>
              </a:spcAft>
              <a:buFont typeface="Arial" pitchFamily="34" charset="0"/>
              <a:buNone/>
              <a:defRPr/>
            </a:pPr>
            <a:r>
              <a:rPr lang="en-US" sz="2800" smtClean="0"/>
              <a:t>			OPEN c_zip (parameter_value)</a:t>
            </a:r>
          </a:p>
          <a:p>
            <a:pPr marL="781050" indent="-609600" algn="l" fontAlgn="auto">
              <a:spcAft>
                <a:spcPts val="0"/>
              </a:spcAft>
              <a:buFontTx/>
              <a:buChar char="•"/>
              <a:defRPr/>
            </a:pPr>
            <a:endParaRPr lang="en-US" sz="2800" smtClean="0"/>
          </a:p>
          <a:p>
            <a:pPr marL="781050" indent="-609600" algn="l" fontAlgn="auto">
              <a:spcAft>
                <a:spcPts val="0"/>
              </a:spcAft>
              <a:buFontTx/>
              <a:buChar char="•"/>
              <a:defRPr/>
            </a:pPr>
            <a:endParaRPr lang="en-US" sz="20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468"/>
    </mc:Choice>
    <mc:Fallback>
      <p:transition spd="slow" advTm="3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838200" y="0"/>
            <a:ext cx="8001000" cy="838200"/>
          </a:xfrm>
        </p:spPr>
        <p:txBody>
          <a:bodyPr/>
          <a:lstStyle/>
          <a:p>
            <a:r>
              <a:rPr lang="en-US" sz="3600" b="1" u="sng" smtClean="0"/>
              <a:t>USING A FOR UPDATE CURSOR</a:t>
            </a:r>
          </a:p>
        </p:txBody>
      </p:sp>
      <p:sp>
        <p:nvSpPr>
          <p:cNvPr id="551939" name="Rectangle 3"/>
          <p:cNvSpPr>
            <a:spLocks noGrp="1" noChangeArrowheads="1"/>
          </p:cNvSpPr>
          <p:nvPr>
            <p:ph type="subTitle" idx="1"/>
          </p:nvPr>
        </p:nvSpPr>
        <p:spPr>
          <a:xfrm>
            <a:off x="152400" y="990600"/>
            <a:ext cx="8763000" cy="5105400"/>
          </a:xfrm>
        </p:spPr>
        <p:txBody>
          <a:bodyPr rtlCol="0">
            <a:normAutofit/>
          </a:bodyPr>
          <a:lstStyle/>
          <a:p>
            <a:pPr marL="781050" indent="-609600" algn="l" fontAlgn="auto">
              <a:spcAft>
                <a:spcPts val="0"/>
              </a:spcAft>
              <a:buFontTx/>
              <a:buChar char="•"/>
              <a:defRPr/>
            </a:pPr>
            <a:r>
              <a:rPr lang="en-US" sz="2800" smtClean="0"/>
              <a:t>The CURSOR FOR UPDATE clause is only used with a cursor when you want to update tables in the database. </a:t>
            </a:r>
          </a:p>
          <a:p>
            <a:pPr marL="781050" indent="-609600" algn="l" fontAlgn="auto">
              <a:spcAft>
                <a:spcPts val="0"/>
              </a:spcAft>
              <a:buFontTx/>
              <a:buChar char="•"/>
              <a:defRPr/>
            </a:pPr>
            <a:r>
              <a:rPr lang="en-US" sz="2800" smtClean="0"/>
              <a:t>Generally, when you execute a SELECT statement, you are not locking any rows. </a:t>
            </a:r>
          </a:p>
          <a:p>
            <a:pPr marL="781050" indent="-609600" algn="l" fontAlgn="auto">
              <a:spcAft>
                <a:spcPts val="0"/>
              </a:spcAft>
              <a:buFontTx/>
              <a:buChar char="•"/>
              <a:defRPr/>
            </a:pPr>
            <a:r>
              <a:rPr lang="en-US" sz="2800" smtClean="0"/>
              <a:t>The purpose of using the FOR UPDATE clause is to lock the rows of the tables that you want to update, so that another user cannot perform an update until you perform your update and release the lock. </a:t>
            </a:r>
          </a:p>
          <a:p>
            <a:pPr marL="781050" indent="-609600" algn="l" fontAlgn="auto">
              <a:spcAft>
                <a:spcPts val="0"/>
              </a:spcAft>
              <a:buFontTx/>
              <a:buChar char="•"/>
              <a:defRPr/>
            </a:pPr>
            <a:r>
              <a:rPr lang="en-US" sz="2800" smtClean="0"/>
              <a:t>The next COMMIT or ROLLBACK statement releases the lock.</a:t>
            </a:r>
          </a:p>
          <a:p>
            <a:pPr marL="781050" indent="-609600" algn="l" fontAlgn="auto">
              <a:spcAft>
                <a:spcPts val="0"/>
              </a:spcAft>
              <a:buFontTx/>
              <a:buChar char="•"/>
              <a:defRPr/>
            </a:pPr>
            <a:endParaRPr lang="en-US" sz="20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437"/>
    </mc:Choice>
    <mc:Fallback>
      <p:transition spd="slow" advTm="4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838200" y="0"/>
            <a:ext cx="8001000" cy="838200"/>
          </a:xfrm>
        </p:spPr>
        <p:txBody>
          <a:bodyPr/>
          <a:lstStyle/>
          <a:p>
            <a:r>
              <a:rPr lang="en-US" sz="3600" b="1" u="sng" smtClean="0"/>
              <a:t>USING A FOR UPDATE CURSOR</a:t>
            </a:r>
          </a:p>
        </p:txBody>
      </p:sp>
      <p:sp>
        <p:nvSpPr>
          <p:cNvPr id="552963" name="Rectangle 3"/>
          <p:cNvSpPr>
            <a:spLocks noGrp="1" noChangeArrowheads="1"/>
          </p:cNvSpPr>
          <p:nvPr>
            <p:ph type="subTitle" idx="1"/>
          </p:nvPr>
        </p:nvSpPr>
        <p:spPr>
          <a:xfrm>
            <a:off x="152400" y="990600"/>
            <a:ext cx="8763000" cy="5105400"/>
          </a:xfrm>
        </p:spPr>
        <p:txBody>
          <a:bodyPr rtlCol="0">
            <a:normAutofit/>
          </a:bodyPr>
          <a:lstStyle/>
          <a:p>
            <a:pPr marL="781050" indent="-609600" algn="l" fontAlgn="auto">
              <a:spcAft>
                <a:spcPts val="0"/>
              </a:spcAft>
              <a:buFontTx/>
              <a:buChar char="•"/>
              <a:defRPr/>
            </a:pPr>
            <a:r>
              <a:rPr lang="en-US" sz="2800" smtClean="0"/>
              <a:t>The syntax is simply to add FOR UPDATE to the end of the cursor definition.</a:t>
            </a:r>
          </a:p>
          <a:p>
            <a:pPr marL="781050" indent="-609600" algn="l" fontAlgn="auto">
              <a:spcAft>
                <a:spcPts val="0"/>
              </a:spcAft>
              <a:buFontTx/>
              <a:buChar char="•"/>
              <a:defRPr/>
            </a:pPr>
            <a:r>
              <a:rPr lang="en-US" sz="2800" smtClean="0"/>
              <a:t>If there are multiple items being selected, but you only want to lock one of them, then end the cursor definition with the following syntax:</a:t>
            </a:r>
          </a:p>
          <a:p>
            <a:pPr marL="781050" indent="-609600" algn="l" fontAlgn="auto">
              <a:spcAft>
                <a:spcPts val="0"/>
              </a:spcAft>
              <a:buFont typeface="Arial" pitchFamily="34" charset="0"/>
              <a:buNone/>
              <a:defRPr/>
            </a:pPr>
            <a:r>
              <a:rPr lang="en-US" sz="2800" b="1" smtClean="0"/>
              <a:t>			FOR UPDATE OF &lt;item_name&gt;</a:t>
            </a:r>
            <a:endParaRPr lang="en-US" sz="2800" smtClean="0"/>
          </a:p>
          <a:p>
            <a:pPr marL="781050" indent="-609600" algn="l" fontAlgn="auto">
              <a:spcAft>
                <a:spcPts val="0"/>
              </a:spcAft>
              <a:buFontTx/>
              <a:buChar char="•"/>
              <a:defRPr/>
            </a:pPr>
            <a:endParaRPr lang="en-US" sz="20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984"/>
    </mc:Choice>
    <mc:Fallback>
      <p:transition spd="slow" advTm="21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838200" y="0"/>
            <a:ext cx="8001000" cy="838200"/>
          </a:xfrm>
        </p:spPr>
        <p:txBody>
          <a:bodyPr/>
          <a:lstStyle/>
          <a:p>
            <a:r>
              <a:rPr lang="en-US" sz="3200" b="1" u="sng" smtClean="0"/>
              <a:t>WHERE CURRENT OF CLAUSE</a:t>
            </a:r>
          </a:p>
        </p:txBody>
      </p:sp>
      <p:sp>
        <p:nvSpPr>
          <p:cNvPr id="553987" name="Rectangle 3"/>
          <p:cNvSpPr>
            <a:spLocks noGrp="1" noChangeArrowheads="1"/>
          </p:cNvSpPr>
          <p:nvPr>
            <p:ph type="subTitle" idx="1"/>
          </p:nvPr>
        </p:nvSpPr>
        <p:spPr>
          <a:xfrm>
            <a:off x="152400" y="990600"/>
            <a:ext cx="8763000" cy="5105400"/>
          </a:xfrm>
        </p:spPr>
        <p:txBody>
          <a:bodyPr rtlCol="0">
            <a:normAutofit/>
          </a:bodyPr>
          <a:lstStyle/>
          <a:p>
            <a:pPr marL="781050" indent="-609600" algn="l" fontAlgn="auto">
              <a:spcAft>
                <a:spcPts val="0"/>
              </a:spcAft>
              <a:buFontTx/>
              <a:buChar char="•"/>
              <a:defRPr/>
            </a:pPr>
            <a:r>
              <a:rPr lang="en-US" sz="2800" smtClean="0"/>
              <a:t>Use WHERE CURRENT OF when you want to update the most recently fetched row.</a:t>
            </a:r>
          </a:p>
          <a:p>
            <a:pPr marL="781050" indent="-609600" algn="l" fontAlgn="auto">
              <a:spcAft>
                <a:spcPts val="0"/>
              </a:spcAft>
              <a:buFontTx/>
              <a:buChar char="•"/>
              <a:defRPr/>
            </a:pPr>
            <a:r>
              <a:rPr lang="en-US" sz="2800" smtClean="0"/>
              <a:t>WHERE CURRENT OF can only be used with a FOR UPDATE OF cursor.</a:t>
            </a:r>
          </a:p>
          <a:p>
            <a:pPr marL="781050" indent="-609600" algn="l" fontAlgn="auto">
              <a:spcAft>
                <a:spcPts val="0"/>
              </a:spcAft>
              <a:buFontTx/>
              <a:buChar char="•"/>
              <a:defRPr/>
            </a:pPr>
            <a:r>
              <a:rPr lang="en-US" sz="2800" smtClean="0"/>
              <a:t>The advantage of the WHERE CURRENT OF clause is that it enables you to eliminate the WHERE clause in the UPDATE statement.</a:t>
            </a:r>
          </a:p>
          <a:p>
            <a:pPr marL="781050" indent="-609600" algn="l" fontAlgn="auto">
              <a:spcAft>
                <a:spcPts val="0"/>
              </a:spcAft>
              <a:buFontTx/>
              <a:buChar char="•"/>
              <a:defRPr/>
            </a:pPr>
            <a:endParaRPr lang="en-US" sz="20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450"/>
    </mc:Choice>
    <mc:Fallback>
      <p:transition spd="slow" advTm="26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838200" y="0"/>
            <a:ext cx="8001000" cy="838200"/>
          </a:xfrm>
        </p:spPr>
        <p:txBody>
          <a:bodyPr/>
          <a:lstStyle/>
          <a:p>
            <a:r>
              <a:rPr lang="en-US" sz="3200" b="1" u="sng" smtClean="0"/>
              <a:t>CURSOR MANIPULATION</a:t>
            </a:r>
          </a:p>
        </p:txBody>
      </p:sp>
      <p:sp>
        <p:nvSpPr>
          <p:cNvPr id="527363" name="Rectangle 3"/>
          <p:cNvSpPr>
            <a:spLocks noGrp="1" noChangeArrowheads="1"/>
          </p:cNvSpPr>
          <p:nvPr>
            <p:ph type="subTitle" idx="1"/>
          </p:nvPr>
        </p:nvSpPr>
        <p:spPr>
          <a:xfrm>
            <a:off x="152400" y="990600"/>
            <a:ext cx="8763000" cy="5105400"/>
          </a:xfrm>
        </p:spPr>
        <p:txBody>
          <a:bodyPr rtlCol="0">
            <a:normAutofit/>
          </a:bodyPr>
          <a:lstStyle/>
          <a:p>
            <a:pPr marL="781050" indent="-609600" algn="l" fontAlgn="auto">
              <a:spcAft>
                <a:spcPts val="0"/>
              </a:spcAft>
              <a:buFontTx/>
              <a:buChar char="•"/>
              <a:defRPr/>
            </a:pPr>
            <a:r>
              <a:rPr lang="en-US" sz="2800" smtClean="0"/>
              <a:t>A cursor is a handle, or pointer, to the context area.</a:t>
            </a:r>
          </a:p>
          <a:p>
            <a:pPr marL="781050" indent="-609600" algn="l" fontAlgn="auto">
              <a:spcAft>
                <a:spcPts val="0"/>
              </a:spcAft>
              <a:buFontTx/>
              <a:buChar char="•"/>
              <a:defRPr/>
            </a:pPr>
            <a:r>
              <a:rPr lang="en-US" sz="2800" smtClean="0"/>
              <a:t>Through the cursor, a PL/SQL program can control the context area and what happens to it as the statement is processed. </a:t>
            </a:r>
          </a:p>
          <a:p>
            <a:pPr marL="781050" indent="-609600" algn="l" fontAlgn="auto">
              <a:spcAft>
                <a:spcPts val="0"/>
              </a:spcAft>
              <a:buFontTx/>
              <a:buChar char="•"/>
              <a:defRPr/>
            </a:pPr>
            <a:r>
              <a:rPr lang="en-US" sz="2800" smtClean="0"/>
              <a:t>Two important features about the cursor are</a:t>
            </a:r>
          </a:p>
          <a:p>
            <a:pPr marL="1530350" lvl="1" indent="-533400" algn="l" fontAlgn="auto">
              <a:spcAft>
                <a:spcPts val="0"/>
              </a:spcAft>
              <a:buFontTx/>
              <a:buAutoNum type="arabicPeriod"/>
              <a:defRPr/>
            </a:pPr>
            <a:r>
              <a:rPr lang="en-US" smtClean="0"/>
              <a:t>Cursors allow you to fetch and process rows returned by a SELECT statement, one row at a time.</a:t>
            </a:r>
          </a:p>
          <a:p>
            <a:pPr marL="1530350" lvl="1" indent="-533400" algn="l" fontAlgn="auto">
              <a:spcAft>
                <a:spcPts val="0"/>
              </a:spcAft>
              <a:buFontTx/>
              <a:buAutoNum type="arabicPeriod"/>
              <a:defRPr/>
            </a:pPr>
            <a:r>
              <a:rPr lang="en-US" smtClean="0"/>
              <a:t>A cursor is named so that it can be referenced.</a:t>
            </a:r>
          </a:p>
          <a:p>
            <a:pPr marL="781050" indent="-609600" algn="l" fontAlgn="auto">
              <a:spcAft>
                <a:spcPts val="0"/>
              </a:spcAft>
              <a:buFontTx/>
              <a:buChar char="•"/>
              <a:defRPr/>
            </a:pPr>
            <a:endParaRPr lang="en-US" sz="28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788"/>
    </mc:Choice>
    <mc:Fallback>
      <p:transition spd="slow" advTm="32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228600" y="0"/>
            <a:ext cx="8610600" cy="609600"/>
          </a:xfrm>
        </p:spPr>
        <p:txBody>
          <a:bodyPr/>
          <a:lstStyle/>
          <a:p>
            <a:pPr algn="l"/>
            <a:r>
              <a:rPr lang="en-US" sz="3200" b="1" u="sng" smtClean="0"/>
              <a:t>Example</a:t>
            </a:r>
          </a:p>
        </p:txBody>
      </p:sp>
      <p:sp>
        <p:nvSpPr>
          <p:cNvPr id="555011" name="Rectangle 3"/>
          <p:cNvSpPr>
            <a:spLocks noGrp="1" noChangeArrowheads="1"/>
          </p:cNvSpPr>
          <p:nvPr>
            <p:ph type="subTitle" idx="1"/>
          </p:nvPr>
        </p:nvSpPr>
        <p:spPr>
          <a:xfrm>
            <a:off x="152400" y="685800"/>
            <a:ext cx="8763000" cy="5715000"/>
          </a:xfrm>
        </p:spPr>
        <p:txBody>
          <a:bodyPr rtlCol="0">
            <a:normAutofit lnSpcReduction="10000"/>
          </a:bodyPr>
          <a:lstStyle/>
          <a:p>
            <a:pPr marL="781050" indent="-609600" algn="l" fontAlgn="auto">
              <a:spcAft>
                <a:spcPts val="0"/>
              </a:spcAft>
              <a:buFont typeface="Arial" pitchFamily="34" charset="0"/>
              <a:buNone/>
              <a:defRPr/>
            </a:pPr>
            <a:r>
              <a:rPr lang="en-US" sz="2000" smtClean="0"/>
              <a:t>DECLARE</a:t>
            </a:r>
          </a:p>
          <a:p>
            <a:pPr marL="781050" indent="-609600" algn="l" fontAlgn="auto">
              <a:spcAft>
                <a:spcPts val="0"/>
              </a:spcAft>
              <a:buFont typeface="Arial" pitchFamily="34" charset="0"/>
              <a:buNone/>
              <a:defRPr/>
            </a:pPr>
            <a:r>
              <a:rPr lang="en-US" sz="2000" smtClean="0"/>
              <a:t>	CURSOR c_stud_zip IS</a:t>
            </a:r>
          </a:p>
          <a:p>
            <a:pPr marL="781050" indent="-609600" algn="l" fontAlgn="auto">
              <a:spcAft>
                <a:spcPts val="0"/>
              </a:spcAft>
              <a:buFont typeface="Arial" pitchFamily="34" charset="0"/>
              <a:buNone/>
              <a:defRPr/>
            </a:pPr>
            <a:r>
              <a:rPr lang="en-US" sz="2000" smtClean="0"/>
              <a:t>	SELECT s.studid_id, z.city</a:t>
            </a:r>
          </a:p>
          <a:p>
            <a:pPr marL="781050" indent="-609600" algn="l" fontAlgn="auto">
              <a:spcAft>
                <a:spcPts val="0"/>
              </a:spcAft>
              <a:buFont typeface="Arial" pitchFamily="34" charset="0"/>
              <a:buNone/>
              <a:defRPr/>
            </a:pPr>
            <a:r>
              <a:rPr lang="en-US" sz="2000" smtClean="0"/>
              <a:t>	FROM student s, zipcode z</a:t>
            </a:r>
          </a:p>
          <a:p>
            <a:pPr marL="781050" indent="-609600" algn="l" fontAlgn="auto">
              <a:spcAft>
                <a:spcPts val="0"/>
              </a:spcAft>
              <a:buFont typeface="Arial" pitchFamily="34" charset="0"/>
              <a:buNone/>
              <a:defRPr/>
            </a:pPr>
            <a:r>
              <a:rPr lang="en-US" sz="2000" smtClean="0"/>
              <a:t>	WHERE z.city = 'Brooklyn'</a:t>
            </a:r>
          </a:p>
          <a:p>
            <a:pPr marL="781050" indent="-609600" algn="l" fontAlgn="auto">
              <a:spcAft>
                <a:spcPts val="0"/>
              </a:spcAft>
              <a:buFont typeface="Arial" pitchFamily="34" charset="0"/>
              <a:buNone/>
              <a:defRPr/>
            </a:pPr>
            <a:r>
              <a:rPr lang="en-US" sz="2000" smtClean="0"/>
              <a:t>	AND s.szip = z.zip</a:t>
            </a:r>
          </a:p>
          <a:p>
            <a:pPr marL="781050" indent="-609600" algn="l" fontAlgn="auto">
              <a:spcAft>
                <a:spcPts val="0"/>
              </a:spcAft>
              <a:buFont typeface="Arial" pitchFamily="34" charset="0"/>
              <a:buNone/>
              <a:defRPr/>
            </a:pPr>
            <a:r>
              <a:rPr lang="en-US" sz="2000" smtClean="0"/>
              <a:t>	FOR UPDATE OF sphone;</a:t>
            </a:r>
          </a:p>
          <a:p>
            <a:pPr marL="781050" indent="-609600" algn="l" fontAlgn="auto">
              <a:spcAft>
                <a:spcPts val="0"/>
              </a:spcAft>
              <a:buFont typeface="Arial" pitchFamily="34" charset="0"/>
              <a:buNone/>
              <a:defRPr/>
            </a:pPr>
            <a:r>
              <a:rPr lang="en-US" sz="2000" smtClean="0"/>
              <a:t>BEGIN</a:t>
            </a:r>
          </a:p>
          <a:p>
            <a:pPr marL="781050" indent="-609600" algn="l" fontAlgn="auto">
              <a:spcAft>
                <a:spcPts val="0"/>
              </a:spcAft>
              <a:buFont typeface="Arial" pitchFamily="34" charset="0"/>
              <a:buNone/>
              <a:defRPr/>
            </a:pPr>
            <a:r>
              <a:rPr lang="en-US" sz="2000" smtClean="0"/>
              <a:t>	FOR r_stud_zip IN c_stud_zip</a:t>
            </a:r>
          </a:p>
          <a:p>
            <a:pPr marL="781050" indent="-609600" algn="l" fontAlgn="auto">
              <a:spcAft>
                <a:spcPts val="0"/>
              </a:spcAft>
              <a:buFont typeface="Arial" pitchFamily="34" charset="0"/>
              <a:buNone/>
              <a:defRPr/>
            </a:pPr>
            <a:r>
              <a:rPr lang="en-US" sz="2000" smtClean="0"/>
              <a:t>	LOOP</a:t>
            </a:r>
          </a:p>
          <a:p>
            <a:pPr marL="781050" indent="-609600" algn="l" fontAlgn="auto">
              <a:spcAft>
                <a:spcPts val="0"/>
              </a:spcAft>
              <a:buFont typeface="Arial" pitchFamily="34" charset="0"/>
              <a:buNone/>
              <a:defRPr/>
            </a:pPr>
            <a:r>
              <a:rPr lang="en-US" sz="2000" smtClean="0"/>
              <a:t>	DBMS_OUTPUT.PUT_LINE(r_stud_zip.studid);</a:t>
            </a:r>
          </a:p>
          <a:p>
            <a:pPr marL="781050" indent="-609600" algn="l" fontAlgn="auto">
              <a:spcAft>
                <a:spcPts val="0"/>
              </a:spcAft>
              <a:buFont typeface="Arial" pitchFamily="34" charset="0"/>
              <a:buNone/>
              <a:defRPr/>
            </a:pPr>
            <a:r>
              <a:rPr lang="en-US" sz="2000" smtClean="0"/>
              <a:t>	UPDATE student</a:t>
            </a:r>
          </a:p>
          <a:p>
            <a:pPr marL="781050" indent="-609600" algn="l" fontAlgn="auto">
              <a:spcAft>
                <a:spcPts val="0"/>
              </a:spcAft>
              <a:buFont typeface="Arial" pitchFamily="34" charset="0"/>
              <a:buNone/>
              <a:defRPr/>
            </a:pPr>
            <a:r>
              <a:rPr lang="en-US" sz="2000" smtClean="0"/>
              <a:t>	SET sphone = '718'||SUBSTR(sphone,4)</a:t>
            </a:r>
          </a:p>
          <a:p>
            <a:pPr marL="781050" indent="-609600" algn="l" fontAlgn="auto">
              <a:spcAft>
                <a:spcPts val="0"/>
              </a:spcAft>
              <a:buFont typeface="Arial" pitchFamily="34" charset="0"/>
              <a:buNone/>
              <a:defRPr/>
            </a:pPr>
            <a:r>
              <a:rPr lang="en-US" sz="2000" smtClean="0"/>
              <a:t>	WHERE CURRENT OF c_stud_zip;</a:t>
            </a:r>
          </a:p>
          <a:p>
            <a:pPr marL="781050" indent="-609600" algn="l" fontAlgn="auto">
              <a:spcAft>
                <a:spcPts val="0"/>
              </a:spcAft>
              <a:buFont typeface="Arial" pitchFamily="34" charset="0"/>
              <a:buNone/>
              <a:defRPr/>
            </a:pPr>
            <a:r>
              <a:rPr lang="en-US" sz="2000" smtClean="0"/>
              <a:t>	END LOOP;</a:t>
            </a:r>
          </a:p>
          <a:p>
            <a:pPr marL="781050" indent="-609600" algn="l" fontAlgn="auto">
              <a:spcAft>
                <a:spcPts val="0"/>
              </a:spcAft>
              <a:buFont typeface="Arial" pitchFamily="34" charset="0"/>
              <a:buNone/>
              <a:defRPr/>
            </a:pPr>
            <a:r>
              <a:rPr lang="en-US" sz="2000" smtClean="0"/>
              <a:t>END;</a:t>
            </a:r>
          </a:p>
          <a:p>
            <a:pPr marL="781050" indent="-609600" algn="l" fontAlgn="auto">
              <a:spcAft>
                <a:spcPts val="0"/>
              </a:spcAft>
              <a:buFontTx/>
              <a:buChar char="•"/>
              <a:defRPr/>
            </a:pPr>
            <a:endParaRPr lang="en-US" sz="1600" smtClean="0"/>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005"/>
    </mc:Choice>
    <mc:Fallback>
      <p:transition spd="slow" advTm="70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idx="1"/>
          </p:nvPr>
        </p:nvSpPr>
        <p:spPr>
          <a:xfrm>
            <a:off x="304800" y="914400"/>
            <a:ext cx="8839200" cy="5181600"/>
          </a:xfrm>
        </p:spPr>
        <p:txBody>
          <a:bodyPr/>
          <a:lstStyle/>
          <a:p>
            <a:pPr marL="1263650" indent="-1263650">
              <a:lnSpc>
                <a:spcPct val="90000"/>
              </a:lnSpc>
              <a:buFontTx/>
              <a:buNone/>
            </a:pPr>
            <a:endParaRPr lang="en-US" sz="2800" smtClean="0"/>
          </a:p>
          <a:p>
            <a:pPr marL="1263650" indent="-1263650">
              <a:lnSpc>
                <a:spcPct val="90000"/>
              </a:lnSpc>
              <a:buFontTx/>
              <a:buNone/>
            </a:pPr>
            <a:endParaRPr lang="en-US" sz="2800" smtClean="0"/>
          </a:p>
          <a:p>
            <a:pPr marL="1263650" indent="-1263650">
              <a:lnSpc>
                <a:spcPct val="90000"/>
              </a:lnSpc>
              <a:buFontTx/>
              <a:buNone/>
            </a:pPr>
            <a:endParaRPr lang="en-US" sz="2800" smtClean="0"/>
          </a:p>
          <a:p>
            <a:pPr marL="1263650" indent="-1263650">
              <a:lnSpc>
                <a:spcPct val="90000"/>
              </a:lnSpc>
              <a:buFontTx/>
              <a:buNone/>
            </a:pPr>
            <a:endParaRPr lang="en-US" sz="2800" smtClean="0"/>
          </a:p>
          <a:p>
            <a:pPr marL="1263650" indent="-1263650">
              <a:lnSpc>
                <a:spcPct val="90000"/>
              </a:lnSpc>
              <a:buFontTx/>
              <a:buNone/>
            </a:pPr>
            <a:endParaRPr lang="en-US" sz="2800" smtClean="0"/>
          </a:p>
          <a:p>
            <a:pPr marL="1263650" indent="-1263650">
              <a:lnSpc>
                <a:spcPct val="90000"/>
              </a:lnSpc>
              <a:buFontTx/>
              <a:buNone/>
            </a:pPr>
            <a:endParaRPr lang="en-US" sz="2800" smtClean="0"/>
          </a:p>
          <a:p>
            <a:pPr marL="1263650" indent="-1263650">
              <a:lnSpc>
                <a:spcPct val="90000"/>
              </a:lnSpc>
              <a:buFontTx/>
              <a:buNone/>
            </a:pPr>
            <a:r>
              <a:rPr lang="en-US" sz="6000" smtClean="0"/>
              <a:t>			</a:t>
            </a:r>
          </a:p>
          <a:p>
            <a:pPr marL="1263650" indent="-1263650">
              <a:lnSpc>
                <a:spcPct val="90000"/>
              </a:lnSpc>
              <a:buFontTx/>
              <a:buNone/>
            </a:pPr>
            <a:r>
              <a:rPr lang="en-US" sz="6000" smtClean="0"/>
              <a:t>							END</a:t>
            </a: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32772" name="Picture 3" descr="DD01352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38200"/>
            <a:ext cx="312420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98"/>
    </mc:Choice>
    <mc:Fallback>
      <p:transition spd="slow" advTm="2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38200" y="0"/>
            <a:ext cx="8001000" cy="838200"/>
          </a:xfrm>
        </p:spPr>
        <p:txBody>
          <a:bodyPr/>
          <a:lstStyle/>
          <a:p>
            <a:r>
              <a:rPr lang="en-US" sz="3600" b="1" u="sng" smtClean="0"/>
              <a:t>Types Of Cursors</a:t>
            </a:r>
            <a:endParaRPr lang="en-US" sz="3600" u="sng" smtClean="0"/>
          </a:p>
        </p:txBody>
      </p:sp>
      <p:sp>
        <p:nvSpPr>
          <p:cNvPr id="528387" name="Rectangle 3"/>
          <p:cNvSpPr>
            <a:spLocks noGrp="1" noChangeArrowheads="1"/>
          </p:cNvSpPr>
          <p:nvPr>
            <p:ph type="subTitle" idx="1"/>
          </p:nvPr>
        </p:nvSpPr>
        <p:spPr>
          <a:xfrm>
            <a:off x="152400" y="990600"/>
            <a:ext cx="8763000" cy="5105400"/>
          </a:xfrm>
        </p:spPr>
        <p:txBody>
          <a:bodyPr rtlCol="0">
            <a:normAutofit/>
          </a:bodyPr>
          <a:lstStyle/>
          <a:p>
            <a:pPr marL="781050" indent="-609600" algn="l" fontAlgn="auto">
              <a:spcAft>
                <a:spcPts val="0"/>
              </a:spcAft>
              <a:buFontTx/>
              <a:buChar char="•"/>
              <a:defRPr/>
            </a:pPr>
            <a:r>
              <a:rPr lang="en-US" smtClean="0"/>
              <a:t>There are two types of cursors: </a:t>
            </a:r>
          </a:p>
          <a:p>
            <a:pPr marL="1530350" lvl="1" indent="-533400" algn="l" fontAlgn="auto">
              <a:spcAft>
                <a:spcPts val="0"/>
              </a:spcAft>
              <a:buFontTx/>
              <a:buAutoNum type="arabicPeriod"/>
              <a:defRPr/>
            </a:pPr>
            <a:r>
              <a:rPr lang="en-US" smtClean="0"/>
              <a:t>An </a:t>
            </a:r>
            <a:r>
              <a:rPr lang="en-US" i="1" smtClean="0"/>
              <a:t>IMPLICIT </a:t>
            </a:r>
            <a:r>
              <a:rPr lang="en-US" smtClean="0"/>
              <a:t>cursor is automatically declared by Oracle every time an SQL statement is executed. The user will not be aware of this happening and will not be able to control or process the information in an implicit cursor.</a:t>
            </a:r>
          </a:p>
          <a:p>
            <a:pPr marL="1530350" lvl="1" indent="-533400" algn="l" fontAlgn="auto">
              <a:spcAft>
                <a:spcPts val="0"/>
              </a:spcAft>
              <a:buFontTx/>
              <a:buAutoNum type="arabicPeriod"/>
              <a:defRPr/>
            </a:pPr>
            <a:r>
              <a:rPr lang="en-US" smtClean="0"/>
              <a:t>An </a:t>
            </a:r>
            <a:r>
              <a:rPr lang="en-US" i="1" smtClean="0"/>
              <a:t>EXPLICIT </a:t>
            </a:r>
            <a:r>
              <a:rPr lang="en-US" smtClean="0"/>
              <a:t>cursor is defined by the program for any query that returns more than one row of data. That means the programmer has declared the cursor within the PL/SQL code block. </a:t>
            </a:r>
          </a:p>
          <a:p>
            <a:pPr marL="781050" indent="-609600" algn="l" fontAlgn="auto">
              <a:lnSpc>
                <a:spcPct val="90000"/>
              </a:lnSpc>
              <a:spcAft>
                <a:spcPts val="0"/>
              </a:spcAft>
              <a:buFontTx/>
              <a:buChar char="•"/>
              <a:defRPr/>
            </a:pPr>
            <a:endParaRPr lang="en-US" sz="16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733"/>
    </mc:Choice>
    <mc:Fallback>
      <p:transition spd="slow" advTm="4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838200" y="0"/>
            <a:ext cx="8001000" cy="838200"/>
          </a:xfrm>
        </p:spPr>
        <p:txBody>
          <a:bodyPr/>
          <a:lstStyle/>
          <a:p>
            <a:r>
              <a:rPr lang="en-US" sz="3600" b="1" u="sng" smtClean="0"/>
              <a:t>IMPLICIT CURSOR</a:t>
            </a:r>
          </a:p>
        </p:txBody>
      </p:sp>
      <p:sp>
        <p:nvSpPr>
          <p:cNvPr id="529411" name="Rectangle 3"/>
          <p:cNvSpPr>
            <a:spLocks noGrp="1" noChangeArrowheads="1"/>
          </p:cNvSpPr>
          <p:nvPr>
            <p:ph type="subTitle" idx="1"/>
          </p:nvPr>
        </p:nvSpPr>
        <p:spPr>
          <a:xfrm>
            <a:off x="0" y="914400"/>
            <a:ext cx="9144000" cy="5257800"/>
          </a:xfrm>
        </p:spPr>
        <p:txBody>
          <a:bodyPr rtlCol="0">
            <a:normAutofit/>
          </a:bodyPr>
          <a:lstStyle/>
          <a:p>
            <a:pPr marL="742950" indent="-571500" algn="l" fontAlgn="auto">
              <a:spcAft>
                <a:spcPts val="0"/>
              </a:spcAft>
              <a:buFontTx/>
              <a:buChar char="•"/>
              <a:defRPr/>
            </a:pPr>
            <a:r>
              <a:rPr lang="en-US" sz="2600" smtClean="0"/>
              <a:t>Any given PL/SQL block issues an implicit cursor whenever an SQL statement is executed, as long as an explicit cursor does not exist for that SQL statement.</a:t>
            </a:r>
          </a:p>
          <a:p>
            <a:pPr marL="742950" indent="-571500" algn="l" fontAlgn="auto">
              <a:spcAft>
                <a:spcPts val="0"/>
              </a:spcAft>
              <a:buFontTx/>
              <a:buChar char="•"/>
              <a:defRPr/>
            </a:pPr>
            <a:r>
              <a:rPr lang="en-US" sz="2600" smtClean="0"/>
              <a:t>A cursor is automatically associated with every DML (Data Manipulation) statement (UPDATE, DELETE, INSERT).</a:t>
            </a:r>
          </a:p>
          <a:p>
            <a:pPr marL="742950" indent="-571500" algn="l" fontAlgn="auto">
              <a:spcAft>
                <a:spcPts val="0"/>
              </a:spcAft>
              <a:buFontTx/>
              <a:buChar char="•"/>
              <a:defRPr/>
            </a:pPr>
            <a:r>
              <a:rPr lang="en-US" sz="2600" smtClean="0"/>
              <a:t>All UPDATE and DELETE statements have cursors that identify the set of rows that will be affected by the operation.</a:t>
            </a:r>
          </a:p>
          <a:p>
            <a:pPr marL="742950" indent="-571500" algn="l" fontAlgn="auto">
              <a:spcAft>
                <a:spcPts val="0"/>
              </a:spcAft>
              <a:buFontTx/>
              <a:buChar char="•"/>
              <a:defRPr/>
            </a:pPr>
            <a:r>
              <a:rPr lang="en-US" sz="2600" smtClean="0"/>
              <a:t>An INSERT statement needs a place to receive the data that is to be inserted in the database; the implicit cursor fulfills this need.</a:t>
            </a:r>
          </a:p>
          <a:p>
            <a:pPr marL="742950" indent="-571500" algn="l" fontAlgn="auto">
              <a:spcAft>
                <a:spcPts val="0"/>
              </a:spcAft>
              <a:buFontTx/>
              <a:buChar char="•"/>
              <a:defRPr/>
            </a:pPr>
            <a:r>
              <a:rPr lang="en-US" sz="2600" smtClean="0"/>
              <a:t>The most recently opened cursor is called the “SQL%” Cursor.</a:t>
            </a:r>
          </a:p>
          <a:p>
            <a:pPr marL="742950" indent="-571500" algn="l" fontAlgn="auto">
              <a:lnSpc>
                <a:spcPct val="90000"/>
              </a:lnSpc>
              <a:spcAft>
                <a:spcPts val="0"/>
              </a:spcAft>
              <a:buFontTx/>
              <a:buChar char="•"/>
              <a:defRPr/>
            </a:pPr>
            <a:endParaRPr lang="en-US" sz="26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438"/>
    </mc:Choice>
    <mc:Fallback>
      <p:transition spd="slow" advTm="5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200" y="152400"/>
            <a:ext cx="8001000" cy="838200"/>
          </a:xfrm>
        </p:spPr>
        <p:txBody>
          <a:bodyPr/>
          <a:lstStyle/>
          <a:p>
            <a:r>
              <a:rPr lang="en-US" sz="3200" b="1" u="sng" smtClean="0"/>
              <a:t>The Processing Of An Implicit Cursor</a:t>
            </a:r>
            <a:endParaRPr lang="en-US" sz="3200" u="sng" smtClean="0"/>
          </a:p>
        </p:txBody>
      </p:sp>
      <p:sp>
        <p:nvSpPr>
          <p:cNvPr id="530435" name="Rectangle 3"/>
          <p:cNvSpPr>
            <a:spLocks noGrp="1" noChangeArrowheads="1"/>
          </p:cNvSpPr>
          <p:nvPr>
            <p:ph type="subTitle" idx="1"/>
          </p:nvPr>
        </p:nvSpPr>
        <p:spPr>
          <a:xfrm>
            <a:off x="0" y="990600"/>
            <a:ext cx="9144000" cy="5105400"/>
          </a:xfrm>
        </p:spPr>
        <p:txBody>
          <a:bodyPr rtlCol="0">
            <a:normAutofit fontScale="92500"/>
          </a:bodyPr>
          <a:lstStyle/>
          <a:p>
            <a:pPr marL="742950" indent="-571500" algn="l" fontAlgn="auto">
              <a:spcAft>
                <a:spcPts val="0"/>
              </a:spcAft>
              <a:buFontTx/>
              <a:buChar char="•"/>
              <a:defRPr/>
            </a:pPr>
            <a:r>
              <a:rPr lang="en-US" sz="2600" smtClean="0"/>
              <a:t>The implicit cursor is used to process INSERT, UPDATE, DELETE, and SELECT INTO statements.</a:t>
            </a:r>
          </a:p>
          <a:p>
            <a:pPr marL="742950" indent="-571500" algn="l" fontAlgn="auto">
              <a:spcAft>
                <a:spcPts val="0"/>
              </a:spcAft>
              <a:buFontTx/>
              <a:buChar char="•"/>
              <a:defRPr/>
            </a:pPr>
            <a:r>
              <a:rPr lang="en-US" sz="2600" smtClean="0"/>
              <a:t>During the processing of an implicit cursor, Oracle automatically performs the OPEN, FETCH, and CLOSE operations.</a:t>
            </a:r>
          </a:p>
          <a:p>
            <a:pPr marL="742950" indent="-571500" algn="l" fontAlgn="auto">
              <a:spcAft>
                <a:spcPts val="0"/>
              </a:spcAft>
              <a:buFontTx/>
              <a:buChar char="•"/>
              <a:defRPr/>
            </a:pPr>
            <a:r>
              <a:rPr lang="en-US" sz="2600" smtClean="0"/>
              <a:t>An implicit cursor cannot tell you how many rows were affected by an update. SQL%ROWCOUNT returns numbers of rows updated. It can be used as follows:</a:t>
            </a:r>
          </a:p>
          <a:p>
            <a:pPr marL="3051175" lvl="4" indent="-342900" algn="l" fontAlgn="auto">
              <a:spcAft>
                <a:spcPts val="0"/>
              </a:spcAft>
              <a:buFont typeface="Arial" pitchFamily="34" charset="0"/>
              <a:buNone/>
              <a:defRPr/>
            </a:pPr>
            <a:r>
              <a:rPr lang="en-US" b="1" smtClean="0"/>
              <a:t>BEGIN</a:t>
            </a:r>
          </a:p>
          <a:p>
            <a:pPr marL="3051175" lvl="4" indent="-342900" algn="l" fontAlgn="auto">
              <a:spcAft>
                <a:spcPts val="0"/>
              </a:spcAft>
              <a:buFont typeface="Arial" pitchFamily="34" charset="0"/>
              <a:buNone/>
              <a:defRPr/>
            </a:pPr>
            <a:r>
              <a:rPr lang="en-US" b="1" smtClean="0"/>
              <a:t>UPDATE student</a:t>
            </a:r>
          </a:p>
          <a:p>
            <a:pPr marL="3051175" lvl="4" indent="-342900" algn="l" fontAlgn="auto">
              <a:spcAft>
                <a:spcPts val="0"/>
              </a:spcAft>
              <a:buFont typeface="Arial" pitchFamily="34" charset="0"/>
              <a:buNone/>
              <a:defRPr/>
            </a:pPr>
            <a:r>
              <a:rPr lang="en-US" b="1" smtClean="0"/>
              <a:t>SET first_name = 'B'</a:t>
            </a:r>
          </a:p>
          <a:p>
            <a:pPr marL="3051175" lvl="4" indent="-342900" algn="l" fontAlgn="auto">
              <a:spcAft>
                <a:spcPts val="0"/>
              </a:spcAft>
              <a:buFont typeface="Arial" pitchFamily="34" charset="0"/>
              <a:buNone/>
              <a:defRPr/>
            </a:pPr>
            <a:r>
              <a:rPr lang="en-US" b="1" smtClean="0"/>
              <a:t>WHERE first_name LIKE 'B%';</a:t>
            </a:r>
          </a:p>
          <a:p>
            <a:pPr marL="3051175" lvl="4" indent="-342900" algn="l" fontAlgn="auto">
              <a:spcAft>
                <a:spcPts val="0"/>
              </a:spcAft>
              <a:buFont typeface="Arial" pitchFamily="34" charset="0"/>
              <a:buNone/>
              <a:defRPr/>
            </a:pPr>
            <a:r>
              <a:rPr lang="en-US" b="1" smtClean="0"/>
              <a:t>DBMS_OUTPUT.PUT_LINE(SQL%ROWCOUNT);</a:t>
            </a:r>
          </a:p>
          <a:p>
            <a:pPr marL="3051175" lvl="4" indent="-342900" algn="l" fontAlgn="auto">
              <a:spcAft>
                <a:spcPts val="0"/>
              </a:spcAft>
              <a:buFont typeface="Arial" pitchFamily="34" charset="0"/>
              <a:buNone/>
              <a:defRPr/>
            </a:pPr>
            <a:r>
              <a:rPr lang="en-US" b="1" smtClean="0"/>
              <a:t>END;</a:t>
            </a:r>
            <a:endParaRPr lang="en-US" smtClean="0"/>
          </a:p>
          <a:p>
            <a:pPr marL="742950" indent="-571500" algn="l" fontAlgn="auto">
              <a:lnSpc>
                <a:spcPct val="90000"/>
              </a:lnSpc>
              <a:spcAft>
                <a:spcPts val="0"/>
              </a:spcAft>
              <a:buFontTx/>
              <a:buChar char="•"/>
              <a:defRPr/>
            </a:pPr>
            <a:endParaRPr lang="en-US" sz="16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842"/>
    </mc:Choice>
    <mc:Fallback>
      <p:transition spd="slow" advTm="56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838200" y="0"/>
            <a:ext cx="8001000" cy="838200"/>
          </a:xfrm>
        </p:spPr>
        <p:txBody>
          <a:bodyPr/>
          <a:lstStyle/>
          <a:p>
            <a:r>
              <a:rPr lang="en-US" sz="3600" b="1" u="sng" smtClean="0"/>
              <a:t>EXPLICIT CURSOR</a:t>
            </a:r>
          </a:p>
        </p:txBody>
      </p:sp>
      <p:sp>
        <p:nvSpPr>
          <p:cNvPr id="531459" name="Rectangle 3"/>
          <p:cNvSpPr>
            <a:spLocks noGrp="1" noChangeArrowheads="1"/>
          </p:cNvSpPr>
          <p:nvPr>
            <p:ph type="subTitle" idx="1"/>
          </p:nvPr>
        </p:nvSpPr>
        <p:spPr>
          <a:xfrm>
            <a:off x="152400" y="990600"/>
            <a:ext cx="8763000" cy="5105400"/>
          </a:xfrm>
        </p:spPr>
        <p:txBody>
          <a:bodyPr rtlCol="0">
            <a:normAutofit/>
          </a:bodyPr>
          <a:lstStyle/>
          <a:p>
            <a:pPr marL="742950" indent="-571500" algn="l" fontAlgn="auto">
              <a:spcAft>
                <a:spcPts val="0"/>
              </a:spcAft>
              <a:buFontTx/>
              <a:buChar char="•"/>
              <a:defRPr/>
            </a:pPr>
            <a:r>
              <a:rPr lang="en-US" smtClean="0"/>
              <a:t>The only means of generating an explicit cursor is for the cursor to be named in the DECLARE section of the PL/SQL Block.</a:t>
            </a:r>
          </a:p>
          <a:p>
            <a:pPr marL="742950" indent="-571500" algn="l" fontAlgn="auto">
              <a:spcAft>
                <a:spcPts val="0"/>
              </a:spcAft>
              <a:buFontTx/>
              <a:buChar char="•"/>
              <a:defRPr/>
            </a:pPr>
            <a:r>
              <a:rPr lang="en-US" smtClean="0"/>
              <a:t>The advantages of declaring an explicit cursor over the indirect implicit cursor are that the explicit cursor gives more programmatic control to the programmer.</a:t>
            </a:r>
          </a:p>
          <a:p>
            <a:pPr marL="742950" indent="-571500" algn="l" fontAlgn="auto">
              <a:spcAft>
                <a:spcPts val="0"/>
              </a:spcAft>
              <a:buFontTx/>
              <a:buChar char="•"/>
              <a:defRPr/>
            </a:pPr>
            <a:r>
              <a:rPr lang="en-US" smtClean="0"/>
              <a:t>Implicit cursors are less efficient than explicit cursors and thus it is harder to trap data errors.</a:t>
            </a:r>
          </a:p>
          <a:p>
            <a:pPr marL="742950" indent="-571500" algn="l" fontAlgn="auto">
              <a:lnSpc>
                <a:spcPct val="90000"/>
              </a:lnSpc>
              <a:spcAft>
                <a:spcPts val="0"/>
              </a:spcAft>
              <a:buFontTx/>
              <a:buChar char="•"/>
              <a:defRPr/>
            </a:pPr>
            <a:endParaRPr lang="en-US" sz="16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681"/>
    </mc:Choice>
    <mc:Fallback>
      <p:transition spd="slow" advTm="37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838200" y="0"/>
            <a:ext cx="8001000" cy="838200"/>
          </a:xfrm>
        </p:spPr>
        <p:txBody>
          <a:bodyPr/>
          <a:lstStyle/>
          <a:p>
            <a:r>
              <a:rPr lang="en-US" sz="3600" b="1" u="sng" smtClean="0"/>
              <a:t>EXPLICIT CURSOR</a:t>
            </a:r>
          </a:p>
        </p:txBody>
      </p:sp>
      <p:sp>
        <p:nvSpPr>
          <p:cNvPr id="532483" name="Rectangle 3"/>
          <p:cNvSpPr>
            <a:spLocks noGrp="1" noChangeArrowheads="1"/>
          </p:cNvSpPr>
          <p:nvPr>
            <p:ph type="subTitle" idx="1"/>
          </p:nvPr>
        </p:nvSpPr>
        <p:spPr>
          <a:xfrm>
            <a:off x="152400" y="990600"/>
            <a:ext cx="8763000" cy="5105400"/>
          </a:xfrm>
        </p:spPr>
        <p:txBody>
          <a:bodyPr rtlCol="0">
            <a:normAutofit fontScale="92500" lnSpcReduction="10000"/>
          </a:bodyPr>
          <a:lstStyle/>
          <a:p>
            <a:pPr marL="742950" indent="-571500" algn="l" fontAlgn="auto">
              <a:spcAft>
                <a:spcPts val="0"/>
              </a:spcAft>
              <a:buFontTx/>
              <a:buChar char="•"/>
              <a:defRPr/>
            </a:pPr>
            <a:r>
              <a:rPr lang="en-US" sz="2800" smtClean="0"/>
              <a:t>The process of working with an explicit cursor consists of the following steps:</a:t>
            </a:r>
          </a:p>
          <a:p>
            <a:pPr marL="742950" indent="-571500" algn="l" fontAlgn="auto">
              <a:spcAft>
                <a:spcPts val="0"/>
              </a:spcAft>
              <a:buFontTx/>
              <a:buChar char="•"/>
              <a:defRPr/>
            </a:pPr>
            <a:r>
              <a:rPr lang="en-US" sz="2800" smtClean="0"/>
              <a:t>DECLARING the cursor. This initializes the cursor into memory.</a:t>
            </a:r>
          </a:p>
          <a:p>
            <a:pPr marL="742950" indent="-571500" algn="l" fontAlgn="auto">
              <a:spcAft>
                <a:spcPts val="0"/>
              </a:spcAft>
              <a:buFontTx/>
              <a:buChar char="•"/>
              <a:defRPr/>
            </a:pPr>
            <a:r>
              <a:rPr lang="en-US" sz="2800" smtClean="0"/>
              <a:t>OPENING the cursor. The previously declared cursor can now be opened; memory is allotted.</a:t>
            </a:r>
          </a:p>
          <a:p>
            <a:pPr marL="742950" indent="-571500" algn="l" fontAlgn="auto">
              <a:spcAft>
                <a:spcPts val="0"/>
              </a:spcAft>
              <a:buFontTx/>
              <a:buChar char="•"/>
              <a:defRPr/>
            </a:pPr>
            <a:r>
              <a:rPr lang="en-US" sz="2800" smtClean="0"/>
              <a:t>FETCHING the cursor. The previously declared and opened cursor can now retrieve data; this is the process of fetching the cursor.</a:t>
            </a:r>
          </a:p>
          <a:p>
            <a:pPr marL="742950" indent="-571500" algn="l" fontAlgn="auto">
              <a:spcAft>
                <a:spcPts val="0"/>
              </a:spcAft>
              <a:buFontTx/>
              <a:buChar char="•"/>
              <a:defRPr/>
            </a:pPr>
            <a:r>
              <a:rPr lang="en-US" sz="2800" smtClean="0"/>
              <a:t>CLOSING the cursor. The previously declared, opened, and fetched cursor must now be closed to release memory allocation.</a:t>
            </a:r>
          </a:p>
          <a:p>
            <a:pPr marL="742950" indent="-571500" algn="l" fontAlgn="auto">
              <a:lnSpc>
                <a:spcPct val="90000"/>
              </a:lnSpc>
              <a:spcAft>
                <a:spcPts val="0"/>
              </a:spcAft>
              <a:buFontTx/>
              <a:buChar char="•"/>
              <a:defRPr/>
            </a:pPr>
            <a:endParaRPr lang="en-US" sz="14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786"/>
    </mc:Choice>
    <mc:Fallback>
      <p:transition spd="slow" advTm="43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838200" y="0"/>
            <a:ext cx="8001000" cy="838200"/>
          </a:xfrm>
        </p:spPr>
        <p:txBody>
          <a:bodyPr/>
          <a:lstStyle/>
          <a:p>
            <a:r>
              <a:rPr lang="en-US" sz="3600" b="1" u="sng" smtClean="0"/>
              <a:t>DECLARING A CURSOR</a:t>
            </a:r>
          </a:p>
        </p:txBody>
      </p:sp>
      <p:sp>
        <p:nvSpPr>
          <p:cNvPr id="533507" name="Rectangle 3"/>
          <p:cNvSpPr>
            <a:spLocks noGrp="1" noChangeArrowheads="1"/>
          </p:cNvSpPr>
          <p:nvPr>
            <p:ph type="subTitle" idx="1"/>
          </p:nvPr>
        </p:nvSpPr>
        <p:spPr>
          <a:xfrm>
            <a:off x="152400" y="990600"/>
            <a:ext cx="8763000" cy="5105400"/>
          </a:xfrm>
        </p:spPr>
        <p:txBody>
          <a:bodyPr rtlCol="0">
            <a:normAutofit fontScale="92500" lnSpcReduction="10000"/>
          </a:bodyPr>
          <a:lstStyle/>
          <a:p>
            <a:pPr marL="742950" indent="-571500" algn="l" fontAlgn="auto">
              <a:spcAft>
                <a:spcPts val="0"/>
              </a:spcAft>
              <a:buFontTx/>
              <a:buChar char="•"/>
              <a:defRPr/>
            </a:pPr>
            <a:r>
              <a:rPr lang="en-US" sz="2800" smtClean="0"/>
              <a:t>Declaring a cursor defines the name of the cursor and associates it with a SELECT statement.</a:t>
            </a:r>
          </a:p>
          <a:p>
            <a:pPr marL="742950" indent="-571500" algn="l" fontAlgn="auto">
              <a:spcAft>
                <a:spcPts val="0"/>
              </a:spcAft>
              <a:buFontTx/>
              <a:buChar char="•"/>
              <a:defRPr/>
            </a:pPr>
            <a:r>
              <a:rPr lang="en-US" sz="2800" smtClean="0"/>
              <a:t>The first step is to Declare the Cursor with the following syntax:</a:t>
            </a:r>
          </a:p>
          <a:p>
            <a:pPr marL="742950" indent="-571500" algn="l" fontAlgn="auto">
              <a:spcAft>
                <a:spcPts val="0"/>
              </a:spcAft>
              <a:buFont typeface="Arial" pitchFamily="34" charset="0"/>
              <a:buNone/>
              <a:defRPr/>
            </a:pPr>
            <a:r>
              <a:rPr lang="en-US" sz="2800" smtClean="0"/>
              <a:t>			</a:t>
            </a:r>
            <a:r>
              <a:rPr lang="en-US" sz="2400" smtClean="0"/>
              <a:t>CURSOR c_cursor_name IS select statement</a:t>
            </a:r>
          </a:p>
          <a:p>
            <a:pPr marL="742950" indent="-571500" algn="l" fontAlgn="auto">
              <a:spcAft>
                <a:spcPts val="0"/>
              </a:spcAft>
              <a:buFontTx/>
              <a:buChar char="•"/>
              <a:defRPr/>
            </a:pPr>
            <a:r>
              <a:rPr lang="en-US" sz="2800" smtClean="0"/>
              <a:t>Cursor names follow the same rules of scope and visibility that apply to the PL/SQL identifiers.</a:t>
            </a:r>
          </a:p>
          <a:p>
            <a:pPr marL="742950" indent="-571500" algn="l" fontAlgn="auto">
              <a:spcAft>
                <a:spcPts val="0"/>
              </a:spcAft>
              <a:buFontTx/>
              <a:buChar char="•"/>
              <a:defRPr/>
            </a:pPr>
            <a:r>
              <a:rPr lang="en-US" sz="2800" smtClean="0"/>
              <a:t>Because the name of the cursor is a PL/SQL identifier, it must be declared before it is referenced.</a:t>
            </a:r>
          </a:p>
          <a:p>
            <a:pPr marL="742950" indent="-571500" algn="l" fontAlgn="auto">
              <a:spcAft>
                <a:spcPts val="0"/>
              </a:spcAft>
              <a:buFontTx/>
              <a:buChar char="•"/>
              <a:defRPr/>
            </a:pPr>
            <a:r>
              <a:rPr lang="en-US" sz="2800" smtClean="0"/>
              <a:t>Any valid select statement can be used to define a cursor, including joins and statements with the UNION or MINUS clause.</a:t>
            </a:r>
          </a:p>
          <a:p>
            <a:pPr marL="742950" indent="-571500" algn="l" fontAlgn="auto">
              <a:spcAft>
                <a:spcPts val="0"/>
              </a:spcAft>
              <a:buFontTx/>
              <a:buChar char="•"/>
              <a:defRPr/>
            </a:pPr>
            <a:endParaRPr lang="en-US" sz="2400" smtClean="0"/>
          </a:p>
          <a:p>
            <a:pPr marL="742950" indent="-571500" algn="l" fontAlgn="auto">
              <a:lnSpc>
                <a:spcPct val="90000"/>
              </a:lnSpc>
              <a:spcAft>
                <a:spcPts val="0"/>
              </a:spcAft>
              <a:buFontTx/>
              <a:buChar char="•"/>
              <a:defRPr/>
            </a:pPr>
            <a:endParaRPr lang="en-US" sz="1200" smtClean="0">
              <a:ea typeface="Arial Unicode MS" pitchFamily="34" charset="-128"/>
              <a:cs typeface="Arial Unicode MS" pitchFamily="34" charset="-128"/>
            </a:endParaRPr>
          </a:p>
        </p:txBody>
      </p:sp>
      <p:sp>
        <p:nvSpPr>
          <p:cNvPr id="4" name="Date Placeholder 3"/>
          <p:cNvSpPr>
            <a:spLocks noGrp="1"/>
          </p:cNvSpPr>
          <p:nvPr>
            <p:ph type="dt" sz="quarter" idx="10"/>
          </p:nvPr>
        </p:nvSpPr>
        <p:spPr/>
        <p:txBody>
          <a:bodyPr/>
          <a:lstStyle/>
          <a:p>
            <a:pPr>
              <a:defRPr/>
            </a:pPr>
            <a:r>
              <a:rPr lang="en-US"/>
              <a:t>Bordoloi and Bock</a:t>
            </a: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695"/>
    </mc:Choice>
    <mc:Fallback>
      <p:transition spd="slow" advTm="49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2593</TotalTime>
  <Words>1986</Words>
  <Application>Microsoft Office PowerPoint</Application>
  <PresentationFormat>On-screen Show (4:3)</PresentationFormat>
  <Paragraphs>258</Paragraphs>
  <Slides>31</Slides>
  <Notes>0</Notes>
  <HiddenSlides>0</HiddenSlides>
  <MMClips>31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Times New Roman</vt:lpstr>
      <vt:lpstr>Arial</vt:lpstr>
      <vt:lpstr>Calibri</vt:lpstr>
      <vt:lpstr>Arial Unicode MS</vt:lpstr>
      <vt:lpstr>Office Theme</vt:lpstr>
      <vt:lpstr>CURSORS</vt:lpstr>
      <vt:lpstr>CURSOR MANIPULATION</vt:lpstr>
      <vt:lpstr>CURSOR MANIPULATION</vt:lpstr>
      <vt:lpstr>Types Of Cursors</vt:lpstr>
      <vt:lpstr>IMPLICIT CURSOR</vt:lpstr>
      <vt:lpstr>The Processing Of An Implicit Cursor</vt:lpstr>
      <vt:lpstr>EXPLICIT CURSOR</vt:lpstr>
      <vt:lpstr>EXPLICIT CURSOR</vt:lpstr>
      <vt:lpstr>DECLARING A CURSOR</vt:lpstr>
      <vt:lpstr>RECORD TYPES</vt:lpstr>
      <vt:lpstr>RECORD TYPES</vt:lpstr>
      <vt:lpstr>Example</vt:lpstr>
      <vt:lpstr>OPENING A CURSOR</vt:lpstr>
      <vt:lpstr>OPENING A CURSOR</vt:lpstr>
      <vt:lpstr>FETCHING ROWS IN A CURSOR</vt:lpstr>
      <vt:lpstr>FETCHING ROWS IN A CURSOR</vt:lpstr>
      <vt:lpstr>Example</vt:lpstr>
      <vt:lpstr>CLOSING A CURSOR</vt:lpstr>
      <vt:lpstr>PowerPoint Presentation</vt:lpstr>
      <vt:lpstr>USING CURSOR FOR LOOPS AND NESTING CURSORS</vt:lpstr>
      <vt:lpstr>Example</vt:lpstr>
      <vt:lpstr>PROCESSING NESTED CURSORS</vt:lpstr>
      <vt:lpstr>PowerPoint Presentation</vt:lpstr>
      <vt:lpstr>PowerPoint Presentation</vt:lpstr>
      <vt:lpstr>CURSORS WITH PARAMETERS</vt:lpstr>
      <vt:lpstr>CURSORS WITH PARAMETERS</vt:lpstr>
      <vt:lpstr>USING A FOR UPDATE CURSOR</vt:lpstr>
      <vt:lpstr>USING A FOR UPDATE CURSOR</vt:lpstr>
      <vt:lpstr>WHERE CURRENT OF CLAUSE</vt:lpstr>
      <vt:lpstr>Example</vt:lpstr>
      <vt:lpstr>PowerPoint Presentation</vt:lpstr>
    </vt:vector>
  </TitlesOfParts>
  <Company>SIUE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Academic Computing</dc:creator>
  <cp:lastModifiedBy>Shivani</cp:lastModifiedBy>
  <cp:revision>308</cp:revision>
  <dcterms:created xsi:type="dcterms:W3CDTF">2001-10-17T20:51:44Z</dcterms:created>
  <dcterms:modified xsi:type="dcterms:W3CDTF">2020-09-25T06:24:41Z</dcterms:modified>
</cp:coreProperties>
</file>